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62"/>
  </p:notesMasterIdLst>
  <p:handoutMasterIdLst>
    <p:handoutMasterId r:id="rId63"/>
  </p:handoutMasterIdLst>
  <p:sldIdLst>
    <p:sldId id="297" r:id="rId2"/>
    <p:sldId id="298" r:id="rId3"/>
    <p:sldId id="256" r:id="rId4"/>
    <p:sldId id="347" r:id="rId5"/>
    <p:sldId id="288" r:id="rId6"/>
    <p:sldId id="286" r:id="rId7"/>
    <p:sldId id="299" r:id="rId8"/>
    <p:sldId id="265" r:id="rId9"/>
    <p:sldId id="348" r:id="rId10"/>
    <p:sldId id="293" r:id="rId11"/>
    <p:sldId id="300" r:id="rId12"/>
    <p:sldId id="292" r:id="rId13"/>
    <p:sldId id="308" r:id="rId14"/>
    <p:sldId id="285" r:id="rId15"/>
    <p:sldId id="301" r:id="rId16"/>
    <p:sldId id="302" r:id="rId17"/>
    <p:sldId id="303" r:id="rId18"/>
    <p:sldId id="304" r:id="rId19"/>
    <p:sldId id="305" r:id="rId20"/>
    <p:sldId id="307"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17" r:id="rId49"/>
    <p:sldId id="295" r:id="rId50"/>
    <p:sldId id="309" r:id="rId51"/>
    <p:sldId id="310" r:id="rId52"/>
    <p:sldId id="311" r:id="rId53"/>
    <p:sldId id="312" r:id="rId54"/>
    <p:sldId id="313" r:id="rId55"/>
    <p:sldId id="314" r:id="rId56"/>
    <p:sldId id="315" r:id="rId57"/>
    <p:sldId id="316" r:id="rId58"/>
    <p:sldId id="318" r:id="rId59"/>
    <p:sldId id="319" r:id="rId60"/>
    <p:sldId id="282"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97" autoAdjust="0"/>
    <p:restoredTop sz="94660"/>
  </p:normalViewPr>
  <p:slideViewPr>
    <p:cSldViewPr snapToGrid="0">
      <p:cViewPr varScale="1">
        <p:scale>
          <a:sx n="89" d="100"/>
          <a:sy n="89" d="100"/>
        </p:scale>
        <p:origin x="1094" y="72"/>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物联系统通过邮政地址找到了物关和物设备</a:t>
            </a:r>
          </a:p>
        </p:txBody>
      </p:sp>
    </p:spTree>
    <p:extLst>
      <p:ext uri="{BB962C8B-B14F-4D97-AF65-F5344CB8AC3E}">
        <p14:creationId xmlns:p14="http://schemas.microsoft.com/office/powerpoint/2010/main" val="84243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30315" y="4369794"/>
            <a:ext cx="7083365" cy="899510"/>
          </a:xfrm>
        </p:spPr>
        <p:txBody>
          <a:bodyPr/>
          <a:lstStyle/>
          <a:p>
            <a:r>
              <a:rPr lang="zh-CN" altLang="en-US" sz="2800" dirty="0" smtClean="0"/>
              <a:t>一种基于类自然语言编寻址的物联网</a:t>
            </a:r>
            <a:r>
              <a:rPr lang="en-US" altLang="zh-CN" sz="2800" dirty="0" smtClean="0"/>
              <a:t/>
            </a:r>
            <a:br>
              <a:rPr lang="en-US" altLang="zh-CN" sz="2800" dirty="0" smtClean="0"/>
            </a:br>
            <a:r>
              <a:rPr lang="zh-CN" altLang="en-US" sz="2800" dirty="0" smtClean="0"/>
              <a:t>互通机制研究</a:t>
            </a:r>
            <a:r>
              <a:rPr lang="en-US" altLang="zh-CN" sz="2800" dirty="0" smtClean="0"/>
              <a:t/>
            </a:r>
            <a:br>
              <a:rPr lang="en-US" altLang="zh-CN" sz="2800" dirty="0" smtClean="0"/>
            </a:br>
            <a:r>
              <a:rPr lang="zh-CN" altLang="en-US" sz="2800" dirty="0"/>
              <a:t>一</a:t>
            </a:r>
            <a:r>
              <a:rPr lang="zh-CN" altLang="en-US" sz="2800" dirty="0" smtClean="0"/>
              <a:t>种基于类自然语言的物联网</a:t>
            </a:r>
            <a:r>
              <a:rPr lang="en-US" altLang="zh-CN" sz="2800" dirty="0" smtClean="0"/>
              <a:t/>
            </a:r>
            <a:br>
              <a:rPr lang="en-US" altLang="zh-CN" sz="2800" dirty="0" smtClean="0"/>
            </a:br>
            <a:r>
              <a:rPr lang="zh-CN" altLang="en-US" sz="2800" dirty="0" smtClean="0"/>
              <a:t>物接口机制研究</a:t>
            </a:r>
            <a:endParaRPr lang="zh-CN" altLang="en-US" sz="2800" dirty="0"/>
          </a:p>
        </p:txBody>
      </p:sp>
      <p:sp>
        <p:nvSpPr>
          <p:cNvPr id="5" name="副标题 4"/>
          <p:cNvSpPr>
            <a:spLocks noGrp="1"/>
          </p:cNvSpPr>
          <p:nvPr>
            <p:ph type="subTitle" idx="1"/>
          </p:nvPr>
        </p:nvSpPr>
        <p:spPr>
          <a:xfrm>
            <a:off x="628647" y="5709252"/>
            <a:ext cx="7886700" cy="604299"/>
          </a:xfrm>
        </p:spPr>
        <p:txBody>
          <a:bodyPr/>
          <a:lstStyle/>
          <a:p>
            <a:r>
              <a:rPr lang="en-US" altLang="zh-CN" sz="1800" dirty="0" smtClean="0"/>
              <a:t>2019</a:t>
            </a:r>
            <a:r>
              <a:rPr lang="zh-CN" altLang="en-US" sz="1800" dirty="0" smtClean="0"/>
              <a:t>年</a:t>
            </a:r>
            <a:r>
              <a:rPr lang="en-US" altLang="zh-CN" sz="1800" dirty="0"/>
              <a:t>6</a:t>
            </a:r>
            <a:r>
              <a:rPr lang="zh-CN" altLang="en-US" sz="1800" dirty="0" smtClean="0"/>
              <a:t>月</a:t>
            </a:r>
            <a:r>
              <a:rPr lang="en-US" altLang="zh-CN" sz="1800" dirty="0" smtClean="0"/>
              <a:t>11</a:t>
            </a:r>
            <a:r>
              <a:rPr lang="zh-CN" altLang="en-US" sz="1800" dirty="0" smtClean="0"/>
              <a:t>日      詹典 金雪怡</a:t>
            </a:r>
            <a:endParaRPr lang="en-US" altLang="zh-CN" sz="1800" dirty="0" smtClean="0"/>
          </a:p>
          <a:p>
            <a:r>
              <a:rPr lang="zh-CN" altLang="en-US" sz="1800" dirty="0"/>
              <a:t>指导</a:t>
            </a:r>
            <a:r>
              <a:rPr lang="zh-CN" altLang="en-US" sz="1800" dirty="0" smtClean="0"/>
              <a:t>老师：王赓</a:t>
            </a:r>
            <a:endParaRPr lang="zh-CN" altLang="en-US" sz="1800" dirty="0"/>
          </a:p>
        </p:txBody>
      </p:sp>
    </p:spTree>
    <p:extLst>
      <p:ext uri="{BB962C8B-B14F-4D97-AF65-F5344CB8AC3E}">
        <p14:creationId xmlns:p14="http://schemas.microsoft.com/office/powerpoint/2010/main" val="3677219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类自然语言编寻址方法</a:t>
            </a:r>
            <a:endParaRPr lang="zh-CN" altLang="en-US" dirty="0"/>
          </a:p>
        </p:txBody>
      </p:sp>
      <p:sp>
        <p:nvSpPr>
          <p:cNvPr id="3" name="内容占位符 2"/>
          <p:cNvSpPr>
            <a:spLocks noGrp="1"/>
          </p:cNvSpPr>
          <p:nvPr>
            <p:ph sz="quarter" idx="10"/>
          </p:nvPr>
        </p:nvSpPr>
        <p:spPr/>
        <p:txBody>
          <a:bodyPr/>
          <a:lstStyle/>
          <a:p>
            <a:r>
              <a:rPr lang="zh-CN" altLang="en-US" dirty="0" smtClean="0"/>
              <a:t>自然语言可读性强，信息量大，使用便利，用户友好</a:t>
            </a:r>
            <a:endParaRPr lang="en-US" altLang="zh-CN" dirty="0" smtClean="0"/>
          </a:p>
          <a:p>
            <a:r>
              <a:rPr lang="zh-CN" altLang="en-US" dirty="0"/>
              <a:t>类比邮政运输</a:t>
            </a:r>
            <a:r>
              <a:rPr lang="zh-CN" altLang="en-US" dirty="0" smtClean="0"/>
              <a:t>，</a:t>
            </a:r>
            <a:r>
              <a:rPr lang="zh-CN" altLang="en-US" dirty="0" smtClean="0"/>
              <a:t>利用</a:t>
            </a:r>
            <a:r>
              <a:rPr lang="zh-CN" altLang="en-US" dirty="0" smtClean="0"/>
              <a:t>邮政地址编寻址的唯一性和可靠性</a:t>
            </a:r>
            <a:endParaRPr lang="en-US" altLang="zh-CN" dirty="0" smtClean="0"/>
          </a:p>
          <a:p>
            <a:r>
              <a:rPr lang="zh-CN" altLang="en-US" dirty="0" smtClean="0"/>
              <a:t>邮政地址（唯一）</a:t>
            </a:r>
            <a:r>
              <a:rPr lang="en-US" altLang="zh-CN" dirty="0" smtClean="0"/>
              <a:t>+ </a:t>
            </a:r>
            <a:r>
              <a:rPr lang="zh-CN" altLang="en-US" dirty="0" smtClean="0"/>
              <a:t>物设备名（在同一邮政地址下唯一）</a:t>
            </a:r>
            <a:endParaRPr lang="en-US" altLang="zh-CN" dirty="0" smtClean="0"/>
          </a:p>
          <a:p>
            <a:r>
              <a:rPr lang="zh-CN" altLang="en-US" dirty="0" smtClean="0"/>
              <a:t>例如：上海市闵行区东川路</a:t>
            </a:r>
            <a:r>
              <a:rPr lang="en-US" altLang="zh-CN" dirty="0" smtClean="0"/>
              <a:t>800</a:t>
            </a:r>
            <a:r>
              <a:rPr lang="zh-CN" altLang="en-US" dirty="0" smtClean="0"/>
              <a:t>号软件大楼</a:t>
            </a:r>
            <a:r>
              <a:rPr lang="en-US" altLang="zh-CN" dirty="0" smtClean="0"/>
              <a:t>3503 + </a:t>
            </a:r>
            <a:r>
              <a:rPr lang="zh-CN" altLang="en-US" dirty="0" smtClean="0"/>
              <a:t>显微镜一号</a:t>
            </a:r>
            <a:endParaRPr lang="en-US" altLang="zh-CN" dirty="0" smtClean="0"/>
          </a:p>
          <a:p>
            <a:pPr marL="0" indent="0">
              <a:buNone/>
            </a:pPr>
            <a:r>
              <a:rPr lang="zh-CN" altLang="en-US" dirty="0" smtClean="0"/>
              <a:t>              上海市</a:t>
            </a:r>
            <a:r>
              <a:rPr lang="zh-CN" altLang="en-US" dirty="0"/>
              <a:t>闵行区东川路</a:t>
            </a:r>
            <a:r>
              <a:rPr lang="en-US" altLang="zh-CN" dirty="0"/>
              <a:t>800</a:t>
            </a:r>
            <a:r>
              <a:rPr lang="zh-CN" altLang="en-US" dirty="0"/>
              <a:t>号软件</a:t>
            </a:r>
            <a:r>
              <a:rPr lang="zh-CN" altLang="en-US" dirty="0" smtClean="0"/>
              <a:t>大楼园厅</a:t>
            </a:r>
            <a:r>
              <a:rPr lang="en-US" altLang="zh-CN" dirty="0" smtClean="0"/>
              <a:t> </a:t>
            </a:r>
            <a:r>
              <a:rPr lang="en-US" altLang="zh-CN" dirty="0"/>
              <a:t>+ </a:t>
            </a:r>
            <a:r>
              <a:rPr lang="zh-CN" altLang="en-US" dirty="0" smtClean="0"/>
              <a:t>北售卖机</a:t>
            </a:r>
            <a:endParaRPr lang="en-US" altLang="zh-CN" dirty="0" smtClean="0"/>
          </a:p>
          <a:p>
            <a:pPr marL="0" indent="0">
              <a:buNone/>
            </a:pPr>
            <a:r>
              <a:rPr lang="zh-CN" altLang="en-US" dirty="0" smtClean="0"/>
              <a:t>              上海市</a:t>
            </a:r>
            <a:r>
              <a:rPr lang="zh-CN" altLang="en-US" dirty="0"/>
              <a:t>闵行区东川路</a:t>
            </a:r>
            <a:r>
              <a:rPr lang="en-US" altLang="zh-CN" dirty="0"/>
              <a:t>800</a:t>
            </a:r>
            <a:r>
              <a:rPr lang="zh-CN" altLang="en-US" dirty="0" smtClean="0"/>
              <a:t>号东一宿舍楼</a:t>
            </a:r>
            <a:r>
              <a:rPr lang="en-US" altLang="zh-CN" dirty="0" smtClean="0"/>
              <a:t>201 </a:t>
            </a:r>
            <a:r>
              <a:rPr lang="en-US" altLang="zh-CN" dirty="0"/>
              <a:t>+ </a:t>
            </a:r>
            <a:r>
              <a:rPr lang="zh-CN" altLang="en-US" dirty="0"/>
              <a:t>某</a:t>
            </a:r>
            <a:r>
              <a:rPr lang="zh-CN" altLang="en-US" dirty="0" smtClean="0"/>
              <a:t>同学的电脑</a:t>
            </a:r>
            <a:endParaRPr lang="en-US" altLang="zh-CN" dirty="0" smtClean="0"/>
          </a:p>
          <a:p>
            <a:pPr marL="0" indent="0">
              <a:buNone/>
            </a:pPr>
            <a:endParaRPr lang="en-US" altLang="zh-CN" dirty="0"/>
          </a:p>
          <a:p>
            <a:endParaRPr lang="zh-CN" altLang="en-US" dirty="0"/>
          </a:p>
        </p:txBody>
      </p:sp>
    </p:spTree>
    <p:extLst>
      <p:ext uri="{BB962C8B-B14F-4D97-AF65-F5344CB8AC3E}">
        <p14:creationId xmlns:p14="http://schemas.microsoft.com/office/powerpoint/2010/main" val="260798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物设备在物联网系统中的表示方式</a:t>
            </a:r>
            <a:endParaRPr lang="en-US" altLang="zh-CN" dirty="0" smtClean="0"/>
          </a:p>
          <a:p>
            <a:r>
              <a:rPr lang="en-US" altLang="zh-CN" dirty="0" smtClean="0"/>
              <a:t>JSON</a:t>
            </a:r>
            <a:r>
              <a:rPr lang="zh-CN" altLang="en-US" dirty="0" smtClean="0"/>
              <a:t>格式</a:t>
            </a:r>
            <a:r>
              <a:rPr lang="zh-CN" altLang="en-US" dirty="0" smtClean="0"/>
              <a:t>记录的键值对数据</a:t>
            </a:r>
            <a:endParaRPr lang="en-US" altLang="zh-CN" dirty="0" smtClean="0"/>
          </a:p>
          <a:p>
            <a:r>
              <a:rPr lang="zh-CN" altLang="en-US" dirty="0" smtClean="0"/>
              <a:t>自然语言描述的物设备及其服务的信息</a:t>
            </a:r>
            <a:endParaRPr lang="en-US" altLang="zh-CN" dirty="0" smtClean="0"/>
          </a:p>
          <a:p>
            <a:r>
              <a:rPr lang="zh-CN" altLang="en-US" dirty="0"/>
              <a:t>作为物设备</a:t>
            </a:r>
            <a:r>
              <a:rPr lang="zh-CN" altLang="en-US" dirty="0" smtClean="0"/>
              <a:t>的接口</a:t>
            </a:r>
            <a:r>
              <a:rPr lang="zh-CN" altLang="en-US" dirty="0"/>
              <a:t>接入物联网系统并提供服务接口</a:t>
            </a:r>
            <a:endParaRPr lang="en-US" altLang="zh-CN" dirty="0"/>
          </a:p>
          <a:p>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物功能表</a:t>
            </a:r>
            <a:endParaRPr lang="zh-CN" altLang="en-US" dirty="0"/>
          </a:p>
        </p:txBody>
      </p:sp>
    </p:spTree>
    <p:extLst>
      <p:ext uri="{BB962C8B-B14F-4D97-AF65-F5344CB8AC3E}">
        <p14:creationId xmlns:p14="http://schemas.microsoft.com/office/powerpoint/2010/main" val="1052069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物关</a:t>
            </a:r>
            <a:endParaRPr lang="zh-CN" altLang="en-US" dirty="0"/>
          </a:p>
        </p:txBody>
      </p:sp>
      <p:sp>
        <p:nvSpPr>
          <p:cNvPr id="3" name="内容占位符 2"/>
          <p:cNvSpPr>
            <a:spLocks noGrp="1"/>
          </p:cNvSpPr>
          <p:nvPr>
            <p:ph sz="quarter" idx="10"/>
          </p:nvPr>
        </p:nvSpPr>
        <p:spPr/>
        <p:txBody>
          <a:bodyPr/>
          <a:lstStyle/>
          <a:p>
            <a:r>
              <a:rPr lang="zh-CN" altLang="en-US" dirty="0" smtClean="0"/>
              <a:t>物联网通信中间件，拥有上下级等关系构成树状结构</a:t>
            </a:r>
            <a:endParaRPr lang="en-US" altLang="zh-CN" dirty="0" smtClean="0"/>
          </a:p>
          <a:p>
            <a:r>
              <a:rPr lang="zh-CN" altLang="en-US" dirty="0" smtClean="0"/>
              <a:t>根据邮政地址对物设备分类，并进行管理</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494025" y="2730158"/>
            <a:ext cx="5562924" cy="3877018"/>
          </a:xfrm>
          <a:prstGeom prst="rect">
            <a:avLst/>
          </a:prstGeom>
        </p:spPr>
      </p:pic>
    </p:spTree>
    <p:extLst>
      <p:ext uri="{BB962C8B-B14F-4D97-AF65-F5344CB8AC3E}">
        <p14:creationId xmlns:p14="http://schemas.microsoft.com/office/powerpoint/2010/main" val="173386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en-US" altLang="zh-CN" sz="2800" b="1" dirty="0" smtClean="0"/>
              <a:t>MQTT</a:t>
            </a:r>
            <a:r>
              <a:rPr lang="zh-CN" altLang="en-US" sz="2800" b="1" dirty="0" smtClean="0"/>
              <a:t>服务器</a:t>
            </a:r>
            <a:endParaRPr lang="en-US" altLang="zh-CN" sz="2800" b="1" dirty="0" smtClean="0"/>
          </a:p>
          <a:p>
            <a:r>
              <a:rPr lang="zh-CN" altLang="en-US" dirty="0" smtClean="0"/>
              <a:t>接收来自</a:t>
            </a:r>
            <a:r>
              <a:rPr lang="en-US" altLang="zh-CN" dirty="0" smtClean="0"/>
              <a:t>MQTT</a:t>
            </a:r>
            <a:r>
              <a:rPr lang="zh-CN" altLang="en-US" dirty="0" smtClean="0"/>
              <a:t>客户端发布的特定主题的消息</a:t>
            </a:r>
            <a:endParaRPr lang="en-US" altLang="zh-CN" dirty="0" smtClean="0"/>
          </a:p>
          <a:p>
            <a:r>
              <a:rPr lang="zh-CN" altLang="en-US" dirty="0" smtClean="0"/>
              <a:t>发送给订阅该消息主题的其他客户端</a:t>
            </a:r>
            <a:endParaRPr lang="en-US" altLang="zh-CN" dirty="0" smtClean="0"/>
          </a:p>
          <a:p>
            <a:r>
              <a:rPr lang="zh-CN" altLang="en-US" sz="2800" b="1" dirty="0" smtClean="0"/>
              <a:t>自然语言解析服务器</a:t>
            </a:r>
            <a:endParaRPr lang="en-US" altLang="zh-CN" sz="2800" b="1" dirty="0" smtClean="0"/>
          </a:p>
          <a:p>
            <a:r>
              <a:rPr lang="zh-CN" altLang="en-US" dirty="0" smtClean="0"/>
              <a:t>对消息进行解析，将消息中的物关信息和物设备信息与数据库中数据进行对比核实</a:t>
            </a:r>
            <a:endParaRPr lang="en-US" altLang="zh-CN" dirty="0" smtClean="0"/>
          </a:p>
          <a:p>
            <a:r>
              <a:rPr lang="en-US" altLang="zh-CN" sz="2800" b="1" dirty="0" smtClean="0"/>
              <a:t>Neo4J</a:t>
            </a:r>
            <a:r>
              <a:rPr lang="zh-CN" altLang="en-US" sz="2800" b="1" dirty="0" smtClean="0"/>
              <a:t>图数据库</a:t>
            </a:r>
            <a:endParaRPr lang="en-US" altLang="zh-CN" sz="2800" b="1" dirty="0" smtClean="0"/>
          </a:p>
          <a:p>
            <a:r>
              <a:rPr lang="zh-CN" altLang="en-US" sz="1800" dirty="0" smtClean="0"/>
              <a:t>存储物设备信息和物关信息以及它们之间的关系信息</a:t>
            </a:r>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服务器</a:t>
            </a:r>
            <a:endParaRPr lang="zh-CN" altLang="en-US" dirty="0"/>
          </a:p>
        </p:txBody>
      </p:sp>
    </p:spTree>
    <p:extLst>
      <p:ext uri="{BB962C8B-B14F-4D97-AF65-F5344CB8AC3E}">
        <p14:creationId xmlns:p14="http://schemas.microsoft.com/office/powerpoint/2010/main" val="3527102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通信流程图</a:t>
            </a:r>
            <a:endParaRPr lang="zh-CN" altLang="en-US" dirty="0"/>
          </a:p>
        </p:txBody>
      </p:sp>
      <p:sp>
        <p:nvSpPr>
          <p:cNvPr id="2" name="内容占位符 1"/>
          <p:cNvSpPr>
            <a:spLocks noGrp="1"/>
          </p:cNvSpPr>
          <p:nvPr>
            <p:ph sz="quarter" idx="10"/>
          </p:nvPr>
        </p:nvSpPr>
        <p:spPr/>
        <p:txBody>
          <a:bodyPr/>
          <a:lstStyle/>
          <a:p>
            <a:r>
              <a:rPr lang="zh-CN" altLang="en-US" dirty="0" smtClean="0"/>
              <a:t>物设备</a:t>
            </a:r>
            <a:r>
              <a:rPr lang="en-US" altLang="zh-CN" dirty="0" smtClean="0"/>
              <a:t>1</a:t>
            </a:r>
            <a:r>
              <a:rPr lang="zh-CN" altLang="en-US" dirty="0" smtClean="0"/>
              <a:t>与物设备</a:t>
            </a:r>
            <a:r>
              <a:rPr lang="en-US" altLang="zh-CN" dirty="0" smtClean="0"/>
              <a:t>2</a:t>
            </a:r>
            <a:r>
              <a:rPr lang="zh-CN" altLang="en-US" dirty="0" smtClean="0"/>
              <a:t>建立通信</a:t>
            </a:r>
            <a:endParaRPr lang="en-US" altLang="zh-CN" dirty="0" smtClean="0"/>
          </a:p>
          <a:p>
            <a:endParaRPr lang="zh-CN" altLang="en-US" dirty="0"/>
          </a:p>
        </p:txBody>
      </p:sp>
      <p:pic>
        <p:nvPicPr>
          <p:cNvPr id="5" name="内容占位符 2"/>
          <p:cNvPicPr>
            <a:picLocks noChangeAspect="1"/>
          </p:cNvPicPr>
          <p:nvPr/>
        </p:nvPicPr>
        <p:blipFill>
          <a:blip r:embed="rId2"/>
          <a:stretch>
            <a:fillRect/>
          </a:stretch>
        </p:blipFill>
        <p:spPr>
          <a:xfrm>
            <a:off x="91401" y="2498804"/>
            <a:ext cx="9052599" cy="3824359"/>
          </a:xfrm>
          <a:prstGeom prst="rect">
            <a:avLst/>
          </a:prstGeom>
        </p:spPr>
      </p:pic>
    </p:spTree>
    <p:extLst>
      <p:ext uri="{BB962C8B-B14F-4D97-AF65-F5344CB8AC3E}">
        <p14:creationId xmlns:p14="http://schemas.microsoft.com/office/powerpoint/2010/main" val="1519653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smtClean="0"/>
              <a:t>物设备</a:t>
            </a:r>
            <a:r>
              <a:rPr lang="en-US" altLang="zh-CN" dirty="0" smtClean="0"/>
              <a:t>1</a:t>
            </a:r>
            <a:r>
              <a:rPr lang="zh-CN" altLang="en-US" dirty="0" smtClean="0"/>
              <a:t>与物关</a:t>
            </a:r>
            <a:r>
              <a:rPr lang="en-US" altLang="zh-CN" dirty="0" smtClean="0"/>
              <a:t>1</a:t>
            </a:r>
            <a:r>
              <a:rPr lang="zh-CN" altLang="en-US" dirty="0" smtClean="0"/>
              <a:t>进行局域网通信</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请求通信消息</a:t>
            </a:r>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3" name="图片 2"/>
          <p:cNvPicPr>
            <a:picLocks noChangeAspect="1"/>
          </p:cNvPicPr>
          <p:nvPr/>
        </p:nvPicPr>
        <p:blipFill>
          <a:blip r:embed="rId2"/>
          <a:stretch>
            <a:fillRect/>
          </a:stretch>
        </p:blipFill>
        <p:spPr>
          <a:xfrm>
            <a:off x="804577" y="2173672"/>
            <a:ext cx="4880232" cy="1972755"/>
          </a:xfrm>
          <a:prstGeom prst="rect">
            <a:avLst/>
          </a:prstGeom>
        </p:spPr>
      </p:pic>
      <p:pic>
        <p:nvPicPr>
          <p:cNvPr id="10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85" y="4512209"/>
            <a:ext cx="3879567" cy="209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5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smtClean="0"/>
              <a:t>物关</a:t>
            </a:r>
            <a:r>
              <a:rPr lang="en-US" altLang="zh-CN" dirty="0" smtClean="0"/>
              <a:t>1</a:t>
            </a:r>
            <a:r>
              <a:rPr lang="zh-CN" altLang="en-US" dirty="0" smtClean="0"/>
              <a:t>与服务器进行</a:t>
            </a:r>
            <a:r>
              <a:rPr lang="en-US" altLang="zh-CN" dirty="0" smtClean="0"/>
              <a:t>MQTT</a:t>
            </a:r>
            <a:r>
              <a:rPr lang="zh-CN" altLang="en-US" dirty="0" smtClean="0"/>
              <a:t>通信</a:t>
            </a:r>
            <a:endParaRPr lang="zh-CN" altLang="en-US" dirty="0"/>
          </a:p>
        </p:txBody>
      </p:sp>
      <p:pic>
        <p:nvPicPr>
          <p:cNvPr id="5" name="图片 4"/>
          <p:cNvPicPr>
            <a:picLocks noChangeAspect="1"/>
          </p:cNvPicPr>
          <p:nvPr/>
        </p:nvPicPr>
        <p:blipFill>
          <a:blip r:embed="rId2"/>
          <a:stretch>
            <a:fillRect/>
          </a:stretch>
        </p:blipFill>
        <p:spPr>
          <a:xfrm>
            <a:off x="494025" y="2676738"/>
            <a:ext cx="7719729" cy="2522439"/>
          </a:xfrm>
          <a:prstGeom prst="rect">
            <a:avLst/>
          </a:prstGeom>
        </p:spPr>
      </p:pic>
    </p:spTree>
    <p:extLst>
      <p:ext uri="{BB962C8B-B14F-4D97-AF65-F5344CB8AC3E}">
        <p14:creationId xmlns:p14="http://schemas.microsoft.com/office/powerpoint/2010/main" val="103271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smtClean="0"/>
              <a:t>服务器对消息进行解析处理</a:t>
            </a:r>
            <a:endParaRPr lang="zh-CN" altLang="en-US" dirty="0"/>
          </a:p>
        </p:txBody>
      </p:sp>
      <p:pic>
        <p:nvPicPr>
          <p:cNvPr id="3" name="图片 2"/>
          <p:cNvPicPr>
            <a:picLocks noChangeAspect="1"/>
          </p:cNvPicPr>
          <p:nvPr/>
        </p:nvPicPr>
        <p:blipFill>
          <a:blip r:embed="rId2"/>
          <a:stretch>
            <a:fillRect/>
          </a:stretch>
        </p:blipFill>
        <p:spPr>
          <a:xfrm>
            <a:off x="494025" y="2113646"/>
            <a:ext cx="7182673" cy="4493530"/>
          </a:xfrm>
          <a:prstGeom prst="rect">
            <a:avLst/>
          </a:prstGeom>
        </p:spPr>
      </p:pic>
    </p:spTree>
    <p:extLst>
      <p:ext uri="{BB962C8B-B14F-4D97-AF65-F5344CB8AC3E}">
        <p14:creationId xmlns:p14="http://schemas.microsoft.com/office/powerpoint/2010/main" val="25987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smtClean="0"/>
              <a:t>物关</a:t>
            </a:r>
            <a:r>
              <a:rPr lang="en-US" altLang="zh-CN" dirty="0" smtClean="0"/>
              <a:t>2</a:t>
            </a:r>
            <a:r>
              <a:rPr lang="zh-CN" altLang="en-US" dirty="0" smtClean="0"/>
              <a:t>与物设备</a:t>
            </a:r>
            <a:r>
              <a:rPr lang="en-US" altLang="zh-CN" dirty="0" smtClean="0"/>
              <a:t>2</a:t>
            </a:r>
            <a:r>
              <a:rPr lang="zh-CN" altLang="en-US" dirty="0" smtClean="0"/>
              <a:t>进行局域网通信</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回复请求消息</a:t>
            </a:r>
          </a:p>
          <a:p>
            <a:endParaRPr lang="en-US" altLang="zh-CN" dirty="0"/>
          </a:p>
        </p:txBody>
      </p:sp>
      <p:pic>
        <p:nvPicPr>
          <p:cNvPr id="6" name="图片 5"/>
          <p:cNvPicPr>
            <a:picLocks noChangeAspect="1"/>
          </p:cNvPicPr>
          <p:nvPr/>
        </p:nvPicPr>
        <p:blipFill>
          <a:blip r:embed="rId2"/>
          <a:stretch>
            <a:fillRect/>
          </a:stretch>
        </p:blipFill>
        <p:spPr>
          <a:xfrm>
            <a:off x="776378" y="2179657"/>
            <a:ext cx="4201064" cy="2075387"/>
          </a:xfrm>
          <a:prstGeom prst="rect">
            <a:avLst/>
          </a:prstGeom>
        </p:spPr>
      </p:pic>
      <p:pic>
        <p:nvPicPr>
          <p:cNvPr id="205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78" y="4522522"/>
            <a:ext cx="2708694" cy="200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96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a:t>物</a:t>
            </a:r>
            <a:r>
              <a:rPr lang="zh-CN" altLang="en-US" dirty="0" smtClean="0"/>
              <a:t>关</a:t>
            </a:r>
            <a:r>
              <a:rPr lang="en-US" altLang="zh-CN" dirty="0" smtClean="0"/>
              <a:t>2</a:t>
            </a:r>
            <a:r>
              <a:rPr lang="zh-CN" altLang="en-US" dirty="0" smtClean="0"/>
              <a:t>通过服务器将回复请求信息发送给物关</a:t>
            </a:r>
            <a:r>
              <a:rPr lang="en-US" altLang="zh-CN" dirty="0" smtClean="0"/>
              <a:t>1</a:t>
            </a:r>
            <a:endParaRPr lang="zh-CN" altLang="en-US" dirty="0"/>
          </a:p>
        </p:txBody>
      </p:sp>
      <p:pic>
        <p:nvPicPr>
          <p:cNvPr id="6" name="图片 5"/>
          <p:cNvPicPr>
            <a:picLocks noChangeAspect="1"/>
          </p:cNvPicPr>
          <p:nvPr/>
        </p:nvPicPr>
        <p:blipFill>
          <a:blip r:embed="rId2"/>
          <a:stretch>
            <a:fillRect/>
          </a:stretch>
        </p:blipFill>
        <p:spPr>
          <a:xfrm>
            <a:off x="129396" y="2652525"/>
            <a:ext cx="9014604" cy="2126278"/>
          </a:xfrm>
          <a:prstGeom prst="rect">
            <a:avLst/>
          </a:prstGeom>
        </p:spPr>
      </p:pic>
    </p:spTree>
    <p:extLst>
      <p:ext uri="{BB962C8B-B14F-4D97-AF65-F5344CB8AC3E}">
        <p14:creationId xmlns:p14="http://schemas.microsoft.com/office/powerpoint/2010/main" val="291696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txBox="1">
            <a:spLocks/>
          </p:cNvSpPr>
          <p:nvPr/>
        </p:nvSpPr>
        <p:spPr>
          <a:xfrm>
            <a:off x="494024" y="9742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smtClean="0"/>
              <a:t>答辩流程</a:t>
            </a:r>
            <a:endParaRPr lang="zh-CN" altLang="en-US" dirty="0"/>
          </a:p>
        </p:txBody>
      </p:sp>
      <p:sp>
        <p:nvSpPr>
          <p:cNvPr id="28" name="内容占位符 1"/>
          <p:cNvSpPr txBox="1">
            <a:spLocks/>
          </p:cNvSpPr>
          <p:nvPr/>
        </p:nvSpPr>
        <p:spPr>
          <a:xfrm>
            <a:off x="494025" y="1685678"/>
            <a:ext cx="8372163"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一种基于类自然语言编寻址的物联网互通机制研究（詹典）</a:t>
            </a:r>
            <a:endParaRPr lang="en-US" altLang="zh-CN" sz="2000" dirty="0" smtClean="0"/>
          </a:p>
          <a:p>
            <a:r>
              <a:rPr lang="zh-CN" altLang="en-US" sz="2000" dirty="0"/>
              <a:t>一</a:t>
            </a:r>
            <a:r>
              <a:rPr lang="zh-CN" altLang="en-US" sz="2000" dirty="0" smtClean="0"/>
              <a:t>种基于类自然语言的物联网接口机制研究（金雪怡）</a:t>
            </a:r>
            <a:endParaRPr lang="en-US" altLang="zh-CN" sz="2000" dirty="0" smtClean="0"/>
          </a:p>
          <a:p>
            <a:r>
              <a:rPr lang="zh-CN" altLang="en-US" sz="2000" dirty="0" smtClean="0"/>
              <a:t>应用实例展示和</a:t>
            </a:r>
            <a:r>
              <a:rPr lang="zh-CN" altLang="en-US" sz="2000" dirty="0" smtClean="0"/>
              <a:t>总结展望</a:t>
            </a:r>
            <a:endParaRPr lang="en-US" altLang="zh-CN" sz="2000" dirty="0" smtClean="0"/>
          </a:p>
        </p:txBody>
      </p:sp>
    </p:spTree>
    <p:extLst>
      <p:ext uri="{BB962C8B-B14F-4D97-AF65-F5344CB8AC3E}">
        <p14:creationId xmlns:p14="http://schemas.microsoft.com/office/powerpoint/2010/main" val="269664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通信具体过程</a:t>
            </a:r>
            <a:endParaRPr lang="zh-CN" altLang="en-US" dirty="0"/>
          </a:p>
        </p:txBody>
      </p:sp>
      <p:sp>
        <p:nvSpPr>
          <p:cNvPr id="2" name="内容占位符 1"/>
          <p:cNvSpPr>
            <a:spLocks noGrp="1"/>
          </p:cNvSpPr>
          <p:nvPr>
            <p:ph sz="quarter" idx="10"/>
          </p:nvPr>
        </p:nvSpPr>
        <p:spPr/>
        <p:txBody>
          <a:bodyPr/>
          <a:lstStyle/>
          <a:p>
            <a:r>
              <a:rPr lang="zh-CN" altLang="en-US" dirty="0"/>
              <a:t>物</a:t>
            </a:r>
            <a:r>
              <a:rPr lang="zh-CN" altLang="en-US" dirty="0" smtClean="0"/>
              <a:t>关</a:t>
            </a:r>
            <a:r>
              <a:rPr lang="en-US" altLang="zh-CN" dirty="0" smtClean="0"/>
              <a:t>1</a:t>
            </a:r>
            <a:r>
              <a:rPr lang="zh-CN" altLang="en-US" dirty="0" smtClean="0"/>
              <a:t>将回复请求消息传递给物设备</a:t>
            </a:r>
            <a:r>
              <a:rPr lang="en-US" altLang="zh-CN" dirty="0" smtClean="0"/>
              <a:t>1</a:t>
            </a:r>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物</a:t>
            </a:r>
            <a:r>
              <a:rPr lang="zh-CN" altLang="en-US" dirty="0" smtClean="0"/>
              <a:t>设备</a:t>
            </a:r>
            <a:r>
              <a:rPr lang="en-US" altLang="zh-CN" dirty="0" smtClean="0"/>
              <a:t>1</a:t>
            </a:r>
            <a:r>
              <a:rPr lang="zh-CN" altLang="en-US" dirty="0" smtClean="0"/>
              <a:t>解析回复请求消息，从中获取物设备</a:t>
            </a:r>
            <a:r>
              <a:rPr lang="en-US" altLang="zh-CN" dirty="0" smtClean="0"/>
              <a:t>2</a:t>
            </a:r>
            <a:r>
              <a:rPr lang="zh-CN" altLang="en-US" dirty="0" smtClean="0"/>
              <a:t>的物功能表</a:t>
            </a:r>
            <a:endParaRPr lang="en-US" altLang="zh-CN" dirty="0" smtClean="0"/>
          </a:p>
          <a:p>
            <a:r>
              <a:rPr lang="zh-CN" altLang="en-US" dirty="0"/>
              <a:t>物</a:t>
            </a:r>
            <a:r>
              <a:rPr lang="zh-CN" altLang="en-US" dirty="0" smtClean="0"/>
              <a:t>设备</a:t>
            </a:r>
            <a:r>
              <a:rPr lang="en-US" altLang="zh-CN" dirty="0" smtClean="0"/>
              <a:t>1</a:t>
            </a:r>
            <a:r>
              <a:rPr lang="zh-CN" altLang="en-US" dirty="0" smtClean="0"/>
              <a:t>通过物设备</a:t>
            </a:r>
            <a:r>
              <a:rPr lang="en-US" altLang="zh-CN" dirty="0" smtClean="0"/>
              <a:t>2</a:t>
            </a:r>
            <a:r>
              <a:rPr lang="zh-CN" altLang="en-US" dirty="0" smtClean="0"/>
              <a:t>的物功能表调用其服务</a:t>
            </a:r>
            <a:endParaRPr lang="zh-CN" altLang="en-US" dirty="0"/>
          </a:p>
        </p:txBody>
      </p:sp>
      <p:pic>
        <p:nvPicPr>
          <p:cNvPr id="5" name="图片 4"/>
          <p:cNvPicPr>
            <a:picLocks noChangeAspect="1"/>
          </p:cNvPicPr>
          <p:nvPr/>
        </p:nvPicPr>
        <p:blipFill>
          <a:blip r:embed="rId2"/>
          <a:stretch>
            <a:fillRect/>
          </a:stretch>
        </p:blipFill>
        <p:spPr>
          <a:xfrm>
            <a:off x="638676" y="2197625"/>
            <a:ext cx="7521592" cy="2255715"/>
          </a:xfrm>
          <a:prstGeom prst="rect">
            <a:avLst/>
          </a:prstGeom>
        </p:spPr>
      </p:pic>
    </p:spTree>
    <p:extLst>
      <p:ext uri="{BB962C8B-B14F-4D97-AF65-F5344CB8AC3E}">
        <p14:creationId xmlns:p14="http://schemas.microsoft.com/office/powerpoint/2010/main" val="418759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sz="3600" dirty="0" smtClean="0"/>
              <a:t>一种基于类自然语言的物联网物接口机制研究</a:t>
            </a:r>
          </a:p>
        </p:txBody>
      </p:sp>
      <p:sp>
        <p:nvSpPr>
          <p:cNvPr id="2" name="副标题 1"/>
          <p:cNvSpPr>
            <a:spLocks noGrp="1"/>
          </p:cNvSpPr>
          <p:nvPr>
            <p:ph type="subTitle" idx="1"/>
          </p:nvPr>
        </p:nvSpPr>
        <p:spPr>
          <a:xfrm>
            <a:off x="628650" y="5114290"/>
            <a:ext cx="7886700" cy="996315"/>
          </a:xfrm>
        </p:spPr>
        <p:txBody>
          <a:bodyPr/>
          <a:lstStyle/>
          <a:p>
            <a:pPr fontAlgn="auto">
              <a:lnSpc>
                <a:spcPct val="100000"/>
              </a:lnSpc>
              <a:spcBef>
                <a:spcPts val="0"/>
              </a:spcBef>
            </a:pPr>
            <a:r>
              <a:rPr>
                <a:sym typeface="+mn-ea"/>
              </a:rPr>
              <a:t>答辩人：金雪怡</a:t>
            </a:r>
            <a:endParaRPr lang="zh-CN" altLang="en-US"/>
          </a:p>
          <a:p>
            <a:pPr fontAlgn="auto">
              <a:lnSpc>
                <a:spcPct val="100000"/>
              </a:lnSpc>
              <a:spcBef>
                <a:spcPts val="0"/>
              </a:spcBef>
            </a:pPr>
            <a:r>
              <a:rPr lang="zh-CN" altLang="en-US"/>
              <a:t>指导老师：王赓</a:t>
            </a:r>
          </a:p>
        </p:txBody>
      </p:sp>
    </p:spTree>
    <p:extLst>
      <p:ext uri="{BB962C8B-B14F-4D97-AF65-F5344CB8AC3E}">
        <p14:creationId xmlns:p14="http://schemas.microsoft.com/office/powerpoint/2010/main" val="177062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研究背景</a:t>
            </a:r>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t>物接口设计</a:t>
            </a:r>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t>物关设计</a:t>
            </a:r>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smtClean="0"/>
              <a:t>物关与实现</a:t>
            </a:r>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78934888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47650" y="1685925"/>
            <a:ext cx="8618855" cy="4921250"/>
          </a:xfrm>
        </p:spPr>
        <p:txBody>
          <a:bodyPr/>
          <a:lstStyle/>
          <a:p>
            <a:r>
              <a:rPr lang="zh-CN" altLang="en-US" sz="2400"/>
              <a:t>物联系统通过邮政地址找到了物设备，需要进一步获取物设备提供的数据。</a:t>
            </a:r>
            <a:endParaRPr lang="zh-CN" altLang="en-US"/>
          </a:p>
          <a:p>
            <a:pPr lvl="1"/>
            <a:r>
              <a:rPr lang="zh-CN" sz="2000"/>
              <a:t>数据协议普遍存在差异</a:t>
            </a:r>
          </a:p>
          <a:p>
            <a:pPr lvl="1"/>
            <a:r>
              <a:rPr lang="zh-CN" sz="2000"/>
              <a:t>物设备普遍存在异构性</a:t>
            </a:r>
            <a:endParaRPr lang="zh-CN"/>
          </a:p>
          <a:p>
            <a:r>
              <a:rPr lang="zh-CN" sz="2400"/>
              <a:t>提出的物接口需要具有易用性与高可读性，易于让人接受；</a:t>
            </a:r>
          </a:p>
          <a:p>
            <a:r>
              <a:rPr lang="zh-CN" sz="2400"/>
              <a:t>需要考虑物联网中设备计算性能低，存储空间少的特点。</a:t>
            </a:r>
          </a:p>
          <a:p>
            <a:endParaRPr lang="zh-CN" sz="2400"/>
          </a:p>
          <a:p>
            <a:endParaRPr lang="zh-CN" sz="2400"/>
          </a:p>
        </p:txBody>
      </p:sp>
      <p:sp>
        <p:nvSpPr>
          <p:cNvPr id="3" name="标题 2"/>
          <p:cNvSpPr>
            <a:spLocks noGrp="1"/>
          </p:cNvSpPr>
          <p:nvPr>
            <p:ph type="title"/>
          </p:nvPr>
        </p:nvSpPr>
        <p:spPr/>
        <p:txBody>
          <a:bodyPr/>
          <a:lstStyle/>
          <a:p>
            <a:r>
              <a:rPr lang="zh-CN" altLang="en-US"/>
              <a:t>研究背景</a:t>
            </a:r>
          </a:p>
        </p:txBody>
      </p:sp>
    </p:spTree>
    <p:extLst>
      <p:ext uri="{BB962C8B-B14F-4D97-AF65-F5344CB8AC3E}">
        <p14:creationId xmlns:p14="http://schemas.microsoft.com/office/powerpoint/2010/main" val="619202204"/>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sz="2400"/>
              <a:t>Web Service--WSDL</a:t>
            </a:r>
            <a:r>
              <a:rPr lang="zh-CN" altLang="en-US" sz="2400"/>
              <a:t>：使用</a:t>
            </a:r>
            <a:r>
              <a:rPr lang="en-US" altLang="zh-CN" sz="2400"/>
              <a:t>XML</a:t>
            </a:r>
            <a:r>
              <a:rPr lang="zh-CN" altLang="en-US" sz="2400"/>
              <a:t>描述服务的位置以及服务提供的方法。</a:t>
            </a:r>
          </a:p>
          <a:p>
            <a:r>
              <a:rPr lang="zh-CN" altLang="en-US" sz="2400"/>
              <a:t>物设备及其文件的格式采用</a:t>
            </a:r>
            <a:r>
              <a:rPr lang="en-US" altLang="zh-CN" sz="2400"/>
              <a:t>JSON</a:t>
            </a:r>
            <a:r>
              <a:rPr lang="zh-CN" altLang="en-US" sz="2400"/>
              <a:t>而不是</a:t>
            </a:r>
            <a:r>
              <a:rPr lang="en-US" altLang="zh-CN" sz="2400"/>
              <a:t>XML</a:t>
            </a:r>
            <a:r>
              <a:rPr lang="zh-CN" altLang="en-US" sz="2400"/>
              <a:t>：</a:t>
            </a:r>
          </a:p>
          <a:p>
            <a:r>
              <a:rPr lang="en-US" altLang="zh-CN" sz="2400"/>
              <a:t>JSON</a:t>
            </a:r>
            <a:r>
              <a:rPr lang="zh-CN" altLang="en-US" sz="2400"/>
              <a:t>格式更简单，占用空间更小；</a:t>
            </a:r>
          </a:p>
          <a:p>
            <a:pPr lvl="1"/>
            <a:r>
              <a:rPr lang="en-US" altLang="zh-CN" sz="2000"/>
              <a:t>XML</a:t>
            </a:r>
            <a:r>
              <a:rPr lang="zh-CN" altLang="en-US" sz="2000"/>
              <a:t>采用标签式编写法，</a:t>
            </a:r>
            <a:r>
              <a:rPr lang="en-US" altLang="zh-CN" sz="2000"/>
              <a:t>JSON</a:t>
            </a:r>
            <a:r>
              <a:rPr lang="zh-CN" altLang="en-US" sz="2000"/>
              <a:t>表示方式为键值对与数组</a:t>
            </a:r>
          </a:p>
          <a:p>
            <a:r>
              <a:rPr lang="zh-CN" altLang="en-US" sz="2400"/>
              <a:t>编写与解析的速度更快，适用于低性能物设备与数据挖掘。</a:t>
            </a:r>
          </a:p>
          <a:p>
            <a:endParaRPr lang="zh-CN" altLang="en-US" sz="2400"/>
          </a:p>
        </p:txBody>
      </p:sp>
      <p:sp>
        <p:nvSpPr>
          <p:cNvPr id="3" name="标题 2"/>
          <p:cNvSpPr>
            <a:spLocks noGrp="1"/>
          </p:cNvSpPr>
          <p:nvPr>
            <p:ph type="title"/>
          </p:nvPr>
        </p:nvSpPr>
        <p:spPr/>
        <p:txBody>
          <a:bodyPr/>
          <a:lstStyle/>
          <a:p>
            <a:r>
              <a:rPr lang="zh-CN" altLang="en-US"/>
              <a:t>研究背景</a:t>
            </a:r>
            <a:r>
              <a:rPr lang="en-US" altLang="zh-CN"/>
              <a:t>-</a:t>
            </a:r>
            <a:r>
              <a:rPr lang="zh-CN" altLang="en-US"/>
              <a:t>相关技术</a:t>
            </a:r>
          </a:p>
        </p:txBody>
      </p:sp>
    </p:spTree>
    <p:extLst>
      <p:ext uri="{BB962C8B-B14F-4D97-AF65-F5344CB8AC3E}">
        <p14:creationId xmlns:p14="http://schemas.microsoft.com/office/powerpoint/2010/main" val="2981610856"/>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sz="2400"/>
              <a:t>使用</a:t>
            </a:r>
            <a:r>
              <a:rPr lang="en-US" altLang="zh-CN" sz="2400"/>
              <a:t>JSON</a:t>
            </a:r>
            <a:r>
              <a:rPr lang="zh-CN" altLang="en-US" sz="2400"/>
              <a:t>作为格式，以表单的形式记录物的信息</a:t>
            </a:r>
          </a:p>
          <a:p>
            <a:r>
              <a:rPr lang="zh-CN" altLang="en-US" sz="2400"/>
              <a:t>主要功能：</a:t>
            </a:r>
          </a:p>
          <a:p>
            <a:r>
              <a:rPr lang="zh-CN" altLang="en-US" sz="2400"/>
              <a:t>物信息的维护；</a:t>
            </a:r>
          </a:p>
          <a:p>
            <a:r>
              <a:rPr lang="zh-CN" altLang="en-US" sz="2400"/>
              <a:t>物数据服务的描述与提供；</a:t>
            </a:r>
          </a:p>
          <a:p>
            <a:r>
              <a:rPr lang="zh-CN" altLang="en-US" sz="2400">
                <a:sym typeface="+mn-ea"/>
              </a:rPr>
              <a:t>辅助物设备对物关的接入。</a:t>
            </a:r>
            <a:endParaRPr lang="zh-CN" altLang="en-US" sz="2400"/>
          </a:p>
        </p:txBody>
      </p:sp>
      <p:sp>
        <p:nvSpPr>
          <p:cNvPr id="3" name="标题 2"/>
          <p:cNvSpPr>
            <a:spLocks noGrp="1"/>
          </p:cNvSpPr>
          <p:nvPr>
            <p:ph type="title"/>
          </p:nvPr>
        </p:nvSpPr>
        <p:spPr/>
        <p:txBody>
          <a:bodyPr/>
          <a:lstStyle/>
          <a:p>
            <a:r>
              <a:rPr lang="zh-CN" altLang="en-US"/>
              <a:t>物接口</a:t>
            </a:r>
            <a:r>
              <a:rPr lang="en-US" altLang="zh-CN"/>
              <a:t>-</a:t>
            </a:r>
            <a:r>
              <a:rPr lang="zh-CN" altLang="en-US"/>
              <a:t>物功能表</a:t>
            </a:r>
          </a:p>
        </p:txBody>
      </p:sp>
    </p:spTree>
    <p:extLst>
      <p:ext uri="{BB962C8B-B14F-4D97-AF65-F5344CB8AC3E}">
        <p14:creationId xmlns:p14="http://schemas.microsoft.com/office/powerpoint/2010/main" val="1983430505"/>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XMG5%$ADNFFN4C~VX@TC@U"/>
          <p:cNvPicPr>
            <a:picLocks noChangeAspect="1"/>
          </p:cNvPicPr>
          <p:nvPr/>
        </p:nvPicPr>
        <p:blipFill>
          <a:blip r:embed="rId2"/>
          <a:stretch>
            <a:fillRect/>
          </a:stretch>
        </p:blipFill>
        <p:spPr>
          <a:xfrm>
            <a:off x="5267960" y="1647190"/>
            <a:ext cx="3873500" cy="4923155"/>
          </a:xfrm>
          <a:prstGeom prst="rect">
            <a:avLst/>
          </a:prstGeom>
        </p:spPr>
      </p:pic>
      <p:sp>
        <p:nvSpPr>
          <p:cNvPr id="2" name="内容占位符 1"/>
          <p:cNvSpPr>
            <a:spLocks noGrp="1"/>
          </p:cNvSpPr>
          <p:nvPr>
            <p:ph sz="quarter" idx="10"/>
          </p:nvPr>
        </p:nvSpPr>
        <p:spPr>
          <a:xfrm>
            <a:off x="307340" y="1702435"/>
            <a:ext cx="4726305" cy="4921250"/>
          </a:xfrm>
        </p:spPr>
        <p:txBody>
          <a:bodyPr/>
          <a:lstStyle/>
          <a:p>
            <a:r>
              <a:rPr lang="en-US" altLang="zh-CN" sz="2400"/>
              <a:t>encoding standard</a:t>
            </a:r>
          </a:p>
          <a:p>
            <a:pPr lvl="1"/>
            <a:r>
              <a:rPr lang="zh-CN" altLang="en-US" sz="2000"/>
              <a:t>定义物接口文件编码方式</a:t>
            </a:r>
          </a:p>
          <a:p>
            <a:pPr lvl="1"/>
            <a:r>
              <a:rPr lang="zh-CN" altLang="en-US" sz="2000"/>
              <a:t>推荐</a:t>
            </a:r>
            <a:r>
              <a:rPr lang="en-US" altLang="zh-CN" sz="2000"/>
              <a:t>utf8</a:t>
            </a:r>
          </a:p>
          <a:p>
            <a:r>
              <a:rPr lang="zh-CN" altLang="en-US" sz="2400"/>
              <a:t>物接口协议版本</a:t>
            </a:r>
          </a:p>
          <a:p>
            <a:pPr lvl="1"/>
            <a:r>
              <a:rPr lang="zh-CN" altLang="en-US" sz="2000"/>
              <a:t>定义编写物接口使用的协议版本</a:t>
            </a:r>
          </a:p>
          <a:p>
            <a:pPr lvl="1"/>
            <a:r>
              <a:rPr lang="en-US" altLang="zh-CN" sz="2000"/>
              <a:t>e.g. v1.0</a:t>
            </a:r>
            <a:r>
              <a:rPr lang="zh-CN" altLang="en-US" sz="2000"/>
              <a:t>；</a:t>
            </a:r>
            <a:r>
              <a:rPr lang="en-US" altLang="zh-CN" sz="2000"/>
              <a:t>v1.1</a:t>
            </a:r>
            <a:r>
              <a:rPr lang="zh-CN" altLang="en-US" sz="2000"/>
              <a:t>；</a:t>
            </a:r>
            <a:r>
              <a:rPr lang="en-US" altLang="zh-CN" sz="2000"/>
              <a:t>v1.1SJTU</a:t>
            </a:r>
            <a:endParaRPr lang="zh-CN" altLang="en-US" sz="2000"/>
          </a:p>
          <a:p>
            <a:pPr marL="228600" lvl="0" indent="-228600">
              <a:buFont typeface="Calibri" panose="020F0502020204030204" pitchFamily="34" charset="0"/>
              <a:buChar char="▪"/>
            </a:pPr>
            <a:r>
              <a:rPr lang="zh-CN" altLang="en-US" sz="2400">
                <a:solidFill>
                  <a:schemeClr val="tx1"/>
                </a:solidFill>
              </a:rPr>
              <a:t>定义编写与解析方式，是读写物设备信息的预备条件。</a:t>
            </a:r>
          </a:p>
        </p:txBody>
      </p:sp>
      <p:sp>
        <p:nvSpPr>
          <p:cNvPr id="3" name="标题 2"/>
          <p:cNvSpPr>
            <a:spLocks noGrp="1"/>
          </p:cNvSpPr>
          <p:nvPr>
            <p:ph type="title"/>
          </p:nvPr>
        </p:nvSpPr>
        <p:spPr/>
        <p:txBody>
          <a:bodyPr/>
          <a:lstStyle/>
          <a:p>
            <a:r>
              <a:rPr lang="zh-CN" altLang="en-US"/>
              <a:t>物功能表设计</a:t>
            </a:r>
          </a:p>
        </p:txBody>
      </p:sp>
      <p:sp>
        <p:nvSpPr>
          <p:cNvPr id="5" name="文本框 4"/>
          <p:cNvSpPr txBox="1"/>
          <p:nvPr/>
        </p:nvSpPr>
        <p:spPr>
          <a:xfrm>
            <a:off x="5921375" y="6255385"/>
            <a:ext cx="2583180" cy="368300"/>
          </a:xfrm>
          <a:prstGeom prst="rect">
            <a:avLst/>
          </a:prstGeom>
          <a:noFill/>
        </p:spPr>
        <p:txBody>
          <a:bodyPr wrap="none" rtlCol="0">
            <a:spAutoFit/>
          </a:bodyPr>
          <a:lstStyle/>
          <a:p>
            <a:r>
              <a:rPr lang="zh-CN" altLang="zh-CN"/>
              <a:t>图 物功能表最外层结构</a:t>
            </a:r>
          </a:p>
        </p:txBody>
      </p:sp>
    </p:spTree>
    <p:extLst>
      <p:ext uri="{BB962C8B-B14F-4D97-AF65-F5344CB8AC3E}">
        <p14:creationId xmlns:p14="http://schemas.microsoft.com/office/powerpoint/2010/main" val="219449623"/>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07340" y="1702435"/>
            <a:ext cx="4726305" cy="4921250"/>
          </a:xfrm>
        </p:spPr>
        <p:txBody>
          <a:bodyPr/>
          <a:lstStyle/>
          <a:p>
            <a:r>
              <a:rPr lang="zh-CN" altLang="en-US" sz="2800"/>
              <a:t>物设备信息分类：</a:t>
            </a:r>
          </a:p>
          <a:p>
            <a:pPr lvl="1"/>
            <a:r>
              <a:rPr lang="zh-CN" altLang="en-US" sz="2400"/>
              <a:t>基本信息</a:t>
            </a:r>
          </a:p>
          <a:p>
            <a:pPr lvl="1"/>
            <a:r>
              <a:rPr lang="zh-CN" altLang="en-US" sz="2400"/>
              <a:t>设备属性</a:t>
            </a:r>
          </a:p>
          <a:p>
            <a:pPr lvl="1"/>
            <a:r>
              <a:rPr lang="zh-CN" altLang="en-US" sz="2400"/>
              <a:t>服务信息</a:t>
            </a:r>
          </a:p>
          <a:p>
            <a:pPr lvl="1"/>
            <a:r>
              <a:rPr lang="zh-CN" altLang="en-US" sz="2400"/>
              <a:t>扩展信息</a:t>
            </a:r>
          </a:p>
        </p:txBody>
      </p:sp>
      <p:sp>
        <p:nvSpPr>
          <p:cNvPr id="3" name="标题 2"/>
          <p:cNvSpPr>
            <a:spLocks noGrp="1"/>
          </p:cNvSpPr>
          <p:nvPr>
            <p:ph type="title"/>
          </p:nvPr>
        </p:nvSpPr>
        <p:spPr/>
        <p:txBody>
          <a:bodyPr/>
          <a:lstStyle/>
          <a:p>
            <a:r>
              <a:rPr lang="zh-CN" altLang="en-US"/>
              <a:t>物功能表设计</a:t>
            </a:r>
          </a:p>
        </p:txBody>
      </p:sp>
      <p:pic>
        <p:nvPicPr>
          <p:cNvPr id="4" name="图片 3" descr="(XMG5%$ADNFFN4C~VX@TC@U"/>
          <p:cNvPicPr>
            <a:picLocks noChangeAspect="1"/>
          </p:cNvPicPr>
          <p:nvPr/>
        </p:nvPicPr>
        <p:blipFill>
          <a:blip r:embed="rId2"/>
          <a:stretch>
            <a:fillRect/>
          </a:stretch>
        </p:blipFill>
        <p:spPr>
          <a:xfrm>
            <a:off x="5267960" y="1647190"/>
            <a:ext cx="3873500" cy="4923155"/>
          </a:xfrm>
          <a:prstGeom prst="rect">
            <a:avLst/>
          </a:prstGeom>
        </p:spPr>
      </p:pic>
      <p:sp>
        <p:nvSpPr>
          <p:cNvPr id="5" name="文本框 4"/>
          <p:cNvSpPr txBox="1"/>
          <p:nvPr/>
        </p:nvSpPr>
        <p:spPr>
          <a:xfrm>
            <a:off x="5921375" y="6255385"/>
            <a:ext cx="2583180" cy="368300"/>
          </a:xfrm>
          <a:prstGeom prst="rect">
            <a:avLst/>
          </a:prstGeom>
          <a:noFill/>
        </p:spPr>
        <p:txBody>
          <a:bodyPr wrap="none" rtlCol="0">
            <a:spAutoFit/>
          </a:bodyPr>
          <a:lstStyle/>
          <a:p>
            <a:r>
              <a:rPr lang="zh-CN" altLang="zh-CN"/>
              <a:t>图 物功能表最外层结构</a:t>
            </a:r>
          </a:p>
        </p:txBody>
      </p:sp>
    </p:spTree>
    <p:extLst>
      <p:ext uri="{BB962C8B-B14F-4D97-AF65-F5344CB8AC3E}">
        <p14:creationId xmlns:p14="http://schemas.microsoft.com/office/powerpoint/2010/main" val="3204126268"/>
      </p:ext>
    </p:extLst>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27893"/>
            <a:ext cx="8372163" cy="4921498"/>
          </a:xfrm>
        </p:spPr>
        <p:txBody>
          <a:bodyPr/>
          <a:lstStyle/>
          <a:p>
            <a:r>
              <a:rPr lang="zh-CN" altLang="en-US"/>
              <a:t>在物联系统中进行通信所必要的信息：</a:t>
            </a:r>
          </a:p>
          <a:p>
            <a:endParaRPr lang="zh-CN" altLang="en-US"/>
          </a:p>
        </p:txBody>
      </p:sp>
      <p:sp>
        <p:nvSpPr>
          <p:cNvPr id="3" name="标题 2"/>
          <p:cNvSpPr>
            <a:spLocks noGrp="1"/>
          </p:cNvSpPr>
          <p:nvPr>
            <p:ph type="title"/>
          </p:nvPr>
        </p:nvSpPr>
        <p:spPr/>
        <p:txBody>
          <a:bodyPr/>
          <a:lstStyle/>
          <a:p>
            <a:r>
              <a:rPr lang="zh-CN" altLang="en-US"/>
              <a:t>物功能表</a:t>
            </a:r>
            <a:r>
              <a:rPr lang="en-US" altLang="zh-CN"/>
              <a:t>-</a:t>
            </a:r>
            <a:r>
              <a:rPr lang="zh-CN" altLang="en-US"/>
              <a:t>基本信息</a:t>
            </a:r>
          </a:p>
        </p:txBody>
      </p:sp>
      <p:graphicFrame>
        <p:nvGraphicFramePr>
          <p:cNvPr id="4" name="表格 3"/>
          <p:cNvGraphicFramePr/>
          <p:nvPr/>
        </p:nvGraphicFramePr>
        <p:xfrm>
          <a:off x="227330" y="2070735"/>
          <a:ext cx="3426460" cy="4297680"/>
        </p:xfrm>
        <a:graphic>
          <a:graphicData uri="http://schemas.openxmlformats.org/drawingml/2006/table">
            <a:tbl>
              <a:tblPr firstRow="1" bandRow="1">
                <a:tableStyleId>{616DA210-FB5B-4158-B5E0-FEB733F419BA}</a:tableStyleId>
              </a:tblPr>
              <a:tblGrid>
                <a:gridCol w="1200150"/>
                <a:gridCol w="2226310"/>
              </a:tblGrid>
              <a:tr h="379095">
                <a:tc gridSpan="2">
                  <a:txBody>
                    <a:bodyPr/>
                    <a:lstStyle/>
                    <a:p>
                      <a:pPr>
                        <a:buNone/>
                      </a:pPr>
                      <a:r>
                        <a:rPr lang="zh-CN" altLang="en-US" sz="2000"/>
                        <a:t>基本信息</a:t>
                      </a:r>
                    </a:p>
                  </a:txBody>
                  <a:tcPr/>
                </a:tc>
                <a:tc hMerge="1">
                  <a:txBody>
                    <a:bodyPr/>
                    <a:lstStyle/>
                    <a:p>
                      <a:endParaRPr lang="zh-CN"/>
                    </a:p>
                  </a:txBody>
                  <a:tcPr/>
                </a:tc>
              </a:tr>
              <a:tr h="396240">
                <a:tc>
                  <a:txBody>
                    <a:bodyPr/>
                    <a:lstStyle/>
                    <a:p>
                      <a:pPr>
                        <a:buNone/>
                      </a:pPr>
                      <a:r>
                        <a:rPr lang="zh-CN" altLang="en-US" sz="2000"/>
                        <a:t>设备名称</a:t>
                      </a:r>
                    </a:p>
                  </a:txBody>
                  <a:tcPr/>
                </a:tc>
                <a:tc>
                  <a:txBody>
                    <a:bodyPr/>
                    <a:lstStyle/>
                    <a:p>
                      <a:pPr>
                        <a:buNone/>
                      </a:pPr>
                      <a:r>
                        <a:rPr lang="zh-CN" altLang="en-US" sz="2000"/>
                        <a:t>物在系统中呈现的名称</a:t>
                      </a:r>
                    </a:p>
                  </a:txBody>
                  <a:tcPr/>
                </a:tc>
              </a:tr>
              <a:tr h="396240">
                <a:tc>
                  <a:txBody>
                    <a:bodyPr/>
                    <a:lstStyle/>
                    <a:p>
                      <a:pPr>
                        <a:buNone/>
                      </a:pPr>
                      <a:r>
                        <a:rPr lang="zh-CN" altLang="en-US" sz="2000"/>
                        <a:t>设备类型</a:t>
                      </a:r>
                    </a:p>
                  </a:txBody>
                  <a:tcPr/>
                </a:tc>
                <a:tc>
                  <a:txBody>
                    <a:bodyPr/>
                    <a:lstStyle/>
                    <a:p>
                      <a:pPr>
                        <a:buNone/>
                      </a:pPr>
                      <a:r>
                        <a:rPr lang="en-US" altLang="zh-CN" sz="2000"/>
                        <a:t>“</a:t>
                      </a:r>
                      <a:r>
                        <a:rPr lang="zh-CN" altLang="en-US" sz="2000"/>
                        <a:t>物</a:t>
                      </a:r>
                      <a:r>
                        <a:rPr lang="en-US" altLang="zh-CN" sz="2000"/>
                        <a:t>”</a:t>
                      </a:r>
                      <a:r>
                        <a:rPr lang="zh-CN" altLang="en-US" sz="2000"/>
                        <a:t>的类型</a:t>
                      </a:r>
                    </a:p>
                  </a:txBody>
                  <a:tcPr/>
                </a:tc>
              </a:tr>
              <a:tr h="381000">
                <a:tc>
                  <a:txBody>
                    <a:bodyPr/>
                    <a:lstStyle/>
                    <a:p>
                      <a:pPr>
                        <a:buNone/>
                      </a:pPr>
                      <a:r>
                        <a:rPr lang="zh-CN" altLang="en-US" sz="2000"/>
                        <a:t>设备</a:t>
                      </a:r>
                      <a:r>
                        <a:rPr lang="en-US" altLang="zh-CN" sz="2000"/>
                        <a:t>id</a:t>
                      </a:r>
                    </a:p>
                  </a:txBody>
                  <a:tcPr/>
                </a:tc>
                <a:tc>
                  <a:txBody>
                    <a:bodyPr/>
                    <a:lstStyle/>
                    <a:p>
                      <a:pPr>
                        <a:buNone/>
                      </a:pPr>
                      <a:r>
                        <a:rPr lang="en-US" altLang="zh-CN" sz="2000"/>
                        <a:t>Mac</a:t>
                      </a:r>
                      <a:r>
                        <a:rPr lang="zh-CN" altLang="en-US" sz="2000"/>
                        <a:t>地址、序列号等唯一标识</a:t>
                      </a:r>
                    </a:p>
                  </a:txBody>
                  <a:tcPr/>
                </a:tc>
              </a:tr>
              <a:tr h="396240">
                <a:tc>
                  <a:txBody>
                    <a:bodyPr/>
                    <a:lstStyle/>
                    <a:p>
                      <a:pPr>
                        <a:buNone/>
                      </a:pPr>
                      <a:r>
                        <a:rPr lang="zh-CN" altLang="en-US" sz="2000"/>
                        <a:t>设备地址</a:t>
                      </a:r>
                    </a:p>
                  </a:txBody>
                  <a:tcPr/>
                </a:tc>
                <a:tc>
                  <a:txBody>
                    <a:bodyPr/>
                    <a:lstStyle/>
                    <a:p>
                      <a:pPr>
                        <a:buNone/>
                      </a:pPr>
                      <a:r>
                        <a:rPr lang="zh-CN" altLang="en-US" sz="2000"/>
                        <a:t>设备服务的地址</a:t>
                      </a:r>
                    </a:p>
                  </a:txBody>
                  <a:tcPr/>
                </a:tc>
              </a:tr>
              <a:tr h="396240">
                <a:tc>
                  <a:txBody>
                    <a:bodyPr/>
                    <a:lstStyle/>
                    <a:p>
                      <a:pPr>
                        <a:buNone/>
                      </a:pPr>
                      <a:r>
                        <a:rPr lang="zh-CN" altLang="en-US" sz="2000"/>
                        <a:t>设备版本</a:t>
                      </a:r>
                    </a:p>
                  </a:txBody>
                  <a:tcPr/>
                </a:tc>
                <a:tc>
                  <a:txBody>
                    <a:bodyPr/>
                    <a:lstStyle/>
                    <a:p>
                      <a:pPr>
                        <a:buNone/>
                      </a:pPr>
                      <a:r>
                        <a:rPr lang="zh-CN" altLang="en-US" sz="2000"/>
                        <a:t>设备功能的更新、信息变动产生的版本号</a:t>
                      </a:r>
                    </a:p>
                  </a:txBody>
                  <a:tcPr/>
                </a:tc>
              </a:tr>
              <a:tr h="381000">
                <a:tc>
                  <a:txBody>
                    <a:bodyPr/>
                    <a:lstStyle/>
                    <a:p>
                      <a:pPr>
                        <a:buNone/>
                      </a:pPr>
                      <a:r>
                        <a:rPr lang="zh-CN" altLang="en-US" sz="2000"/>
                        <a:t>用户名</a:t>
                      </a:r>
                    </a:p>
                  </a:txBody>
                  <a:tcPr/>
                </a:tc>
                <a:tc>
                  <a:txBody>
                    <a:bodyPr/>
                    <a:lstStyle/>
                    <a:p>
                      <a:pPr>
                        <a:buNone/>
                      </a:pPr>
                      <a:r>
                        <a:rPr lang="zh-CN" altLang="en-US" sz="2000"/>
                        <a:t>在系统中注册此物设备的用户名称</a:t>
                      </a:r>
                    </a:p>
                  </a:txBody>
                  <a:tcPr/>
                </a:tc>
              </a:tr>
            </a:tbl>
          </a:graphicData>
        </a:graphic>
      </p:graphicFrame>
      <p:pic>
        <p:nvPicPr>
          <p:cNvPr id="6" name="图片 5" descr="7HE9Y}RS$6)V{XHI2L9ENT5"/>
          <p:cNvPicPr>
            <a:picLocks noChangeAspect="1"/>
          </p:cNvPicPr>
          <p:nvPr/>
        </p:nvPicPr>
        <p:blipFill>
          <a:blip r:embed="rId2"/>
          <a:stretch>
            <a:fillRect/>
          </a:stretch>
        </p:blipFill>
        <p:spPr>
          <a:xfrm>
            <a:off x="3902710" y="2367280"/>
            <a:ext cx="4876165" cy="2618740"/>
          </a:xfrm>
          <a:prstGeom prst="rect">
            <a:avLst/>
          </a:prstGeom>
        </p:spPr>
      </p:pic>
      <p:sp>
        <p:nvSpPr>
          <p:cNvPr id="7" name="文本框 6"/>
          <p:cNvSpPr txBox="1"/>
          <p:nvPr/>
        </p:nvSpPr>
        <p:spPr>
          <a:xfrm>
            <a:off x="4820285" y="5165090"/>
            <a:ext cx="3040380" cy="368300"/>
          </a:xfrm>
          <a:prstGeom prst="rect">
            <a:avLst/>
          </a:prstGeom>
          <a:noFill/>
        </p:spPr>
        <p:txBody>
          <a:bodyPr wrap="none" rtlCol="0">
            <a:spAutoFit/>
          </a:bodyPr>
          <a:lstStyle/>
          <a:p>
            <a:r>
              <a:rPr lang="zh-CN" altLang="zh-CN"/>
              <a:t>图 显微镜物功能表基本信息</a:t>
            </a:r>
          </a:p>
        </p:txBody>
      </p:sp>
    </p:spTree>
    <p:extLst>
      <p:ext uri="{BB962C8B-B14F-4D97-AF65-F5344CB8AC3E}">
        <p14:creationId xmlns:p14="http://schemas.microsoft.com/office/powerpoint/2010/main" val="1445731141"/>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86075" y="1533913"/>
            <a:ext cx="8372163" cy="4921498"/>
          </a:xfrm>
        </p:spPr>
        <p:txBody>
          <a:bodyPr/>
          <a:lstStyle/>
          <a:p>
            <a:r>
              <a:rPr lang="zh-CN" altLang="en-US"/>
              <a:t>物所提供数据服务接口的描述信息，</a:t>
            </a:r>
          </a:p>
          <a:p>
            <a:r>
              <a:rPr lang="zh-CN" altLang="en-US"/>
              <a:t>访问数据服务的必要信息：</a:t>
            </a:r>
          </a:p>
          <a:p>
            <a:endParaRPr lang="zh-CN" altLang="en-US"/>
          </a:p>
        </p:txBody>
      </p:sp>
      <p:sp>
        <p:nvSpPr>
          <p:cNvPr id="3" name="标题 2"/>
          <p:cNvSpPr>
            <a:spLocks noGrp="1"/>
          </p:cNvSpPr>
          <p:nvPr>
            <p:ph type="title"/>
          </p:nvPr>
        </p:nvSpPr>
        <p:spPr/>
        <p:txBody>
          <a:bodyPr/>
          <a:lstStyle/>
          <a:p>
            <a:r>
              <a:rPr lang="zh-CN" altLang="en-US"/>
              <a:t>物功能表</a:t>
            </a:r>
            <a:r>
              <a:rPr lang="en-US" altLang="zh-CN"/>
              <a:t>-</a:t>
            </a:r>
            <a:r>
              <a:rPr lang="zh-CN" altLang="en-US"/>
              <a:t>服务信息</a:t>
            </a:r>
            <a:endParaRPr lang="en-US" altLang="zh-CN"/>
          </a:p>
        </p:txBody>
      </p:sp>
      <p:graphicFrame>
        <p:nvGraphicFramePr>
          <p:cNvPr id="4" name="表格 3"/>
          <p:cNvGraphicFramePr/>
          <p:nvPr/>
        </p:nvGraphicFramePr>
        <p:xfrm>
          <a:off x="309245" y="2503805"/>
          <a:ext cx="4185285" cy="3992880"/>
        </p:xfrm>
        <a:graphic>
          <a:graphicData uri="http://schemas.openxmlformats.org/drawingml/2006/table">
            <a:tbl>
              <a:tblPr firstRow="1" bandRow="1">
                <a:tableStyleId>{616DA210-FB5B-4158-B5E0-FEB733F419BA}</a:tableStyleId>
              </a:tblPr>
              <a:tblGrid>
                <a:gridCol w="1427480"/>
                <a:gridCol w="2757805"/>
              </a:tblGrid>
              <a:tr h="396240">
                <a:tc gridSpan="2">
                  <a:txBody>
                    <a:bodyPr/>
                    <a:lstStyle/>
                    <a:p>
                      <a:pPr>
                        <a:buNone/>
                      </a:pPr>
                      <a:r>
                        <a:rPr lang="zh-CN" altLang="en-US" sz="2000"/>
                        <a:t>服务信息</a:t>
                      </a:r>
                    </a:p>
                  </a:txBody>
                  <a:tcPr/>
                </a:tc>
                <a:tc hMerge="1">
                  <a:txBody>
                    <a:bodyPr/>
                    <a:lstStyle/>
                    <a:p>
                      <a:endParaRPr lang="zh-CN"/>
                    </a:p>
                  </a:txBody>
                  <a:tcPr/>
                </a:tc>
              </a:tr>
              <a:tr h="381000">
                <a:tc>
                  <a:txBody>
                    <a:bodyPr/>
                    <a:lstStyle/>
                    <a:p>
                      <a:pPr>
                        <a:buNone/>
                      </a:pPr>
                      <a:r>
                        <a:rPr lang="zh-CN" altLang="zh-CN" sz="2000"/>
                        <a:t>接口名称</a:t>
                      </a:r>
                    </a:p>
                  </a:txBody>
                  <a:tcPr/>
                </a:tc>
                <a:tc>
                  <a:txBody>
                    <a:bodyPr/>
                    <a:lstStyle/>
                    <a:p>
                      <a:pPr>
                        <a:buNone/>
                      </a:pPr>
                      <a:r>
                        <a:rPr lang="zh-CN" altLang="en-US" sz="2000"/>
                        <a:t>接口的名称 </a:t>
                      </a:r>
                    </a:p>
                  </a:txBody>
                  <a:tcPr/>
                </a:tc>
              </a:tr>
              <a:tr h="381000">
                <a:tc>
                  <a:txBody>
                    <a:bodyPr/>
                    <a:lstStyle/>
                    <a:p>
                      <a:pPr>
                        <a:buNone/>
                      </a:pPr>
                      <a:r>
                        <a:rPr lang="zh-CN" altLang="en-US" sz="2000"/>
                        <a:t>数据类型</a:t>
                      </a:r>
                    </a:p>
                  </a:txBody>
                  <a:tcPr/>
                </a:tc>
                <a:tc>
                  <a:txBody>
                    <a:bodyPr/>
                    <a:lstStyle/>
                    <a:p>
                      <a:pPr>
                        <a:buNone/>
                      </a:pPr>
                      <a:r>
                        <a:rPr lang="zh-CN" altLang="en-US" sz="2000"/>
                        <a:t>接口返回的数据类型，分为三类：文本</a:t>
                      </a:r>
                      <a:r>
                        <a:rPr lang="en-US" altLang="zh-CN" sz="2000"/>
                        <a:t>/</a:t>
                      </a:r>
                      <a:r>
                        <a:rPr lang="zh-CN" altLang="en-US" sz="2000"/>
                        <a:t>块</a:t>
                      </a:r>
                      <a:r>
                        <a:rPr lang="en-US" altLang="zh-CN" sz="2000"/>
                        <a:t>/</a:t>
                      </a:r>
                      <a:r>
                        <a:rPr lang="zh-CN" altLang="en-US" sz="2000"/>
                        <a:t>流</a:t>
                      </a:r>
                    </a:p>
                  </a:txBody>
                  <a:tcPr/>
                </a:tc>
              </a:tr>
              <a:tr h="381000">
                <a:tc>
                  <a:txBody>
                    <a:bodyPr/>
                    <a:lstStyle/>
                    <a:p>
                      <a:pPr>
                        <a:buNone/>
                      </a:pPr>
                      <a:r>
                        <a:rPr lang="zh-CN" altLang="en-US" sz="2000"/>
                        <a:t>接口地址</a:t>
                      </a:r>
                    </a:p>
                  </a:txBody>
                  <a:tcPr/>
                </a:tc>
                <a:tc>
                  <a:txBody>
                    <a:bodyPr/>
                    <a:lstStyle/>
                    <a:p>
                      <a:pPr>
                        <a:buNone/>
                      </a:pPr>
                      <a:r>
                        <a:rPr lang="zh-CN" altLang="en-US" sz="2000"/>
                        <a:t>访问接口使用的</a:t>
                      </a:r>
                      <a:r>
                        <a:rPr lang="en-US" altLang="zh-CN" sz="2000"/>
                        <a:t>url</a:t>
                      </a:r>
                    </a:p>
                  </a:txBody>
                  <a:tcPr/>
                </a:tc>
              </a:tr>
              <a:tr h="381000">
                <a:tc>
                  <a:txBody>
                    <a:bodyPr/>
                    <a:lstStyle/>
                    <a:p>
                      <a:pPr>
                        <a:buNone/>
                      </a:pPr>
                      <a:r>
                        <a:rPr lang="zh-CN" altLang="en-US" sz="2000"/>
                        <a:t>协议类型</a:t>
                      </a:r>
                    </a:p>
                  </a:txBody>
                  <a:tcPr/>
                </a:tc>
                <a:tc>
                  <a:txBody>
                    <a:bodyPr/>
                    <a:lstStyle/>
                    <a:p>
                      <a:pPr>
                        <a:buNone/>
                      </a:pPr>
                      <a:r>
                        <a:rPr lang="zh-CN" altLang="en-US" sz="2000"/>
                        <a:t>接口使用的数据传输协议类型</a:t>
                      </a:r>
                    </a:p>
                  </a:txBody>
                  <a:tcPr/>
                </a:tc>
              </a:tr>
              <a:tr h="381000">
                <a:tc>
                  <a:txBody>
                    <a:bodyPr/>
                    <a:lstStyle/>
                    <a:p>
                      <a:pPr>
                        <a:buNone/>
                      </a:pPr>
                      <a:r>
                        <a:rPr lang="zh-CN" altLang="en-US" sz="2000"/>
                        <a:t>协议参数</a:t>
                      </a:r>
                    </a:p>
                  </a:txBody>
                  <a:tcPr/>
                </a:tc>
                <a:tc>
                  <a:txBody>
                    <a:bodyPr/>
                    <a:lstStyle/>
                    <a:p>
                      <a:pPr>
                        <a:buNone/>
                      </a:pPr>
                      <a:r>
                        <a:rPr lang="zh-CN" altLang="en-US" sz="2000"/>
                        <a:t>访问接口使用参数及其描述的数组，</a:t>
                      </a:r>
                    </a:p>
                  </a:txBody>
                  <a:tcPr/>
                </a:tc>
              </a:tr>
              <a:tr h="381000">
                <a:tc>
                  <a:txBody>
                    <a:bodyPr/>
                    <a:lstStyle/>
                    <a:p>
                      <a:pPr>
                        <a:buNone/>
                      </a:pPr>
                      <a:r>
                        <a:rPr lang="zh-CN" altLang="en-US" sz="2000"/>
                        <a:t>备注</a:t>
                      </a:r>
                    </a:p>
                  </a:txBody>
                  <a:tcPr/>
                </a:tc>
                <a:tc>
                  <a:txBody>
                    <a:bodyPr/>
                    <a:lstStyle/>
                    <a:p>
                      <a:pPr>
                        <a:buNone/>
                      </a:pPr>
                      <a:r>
                        <a:rPr lang="zh-CN" altLang="en-US" sz="2000"/>
                        <a:t>可以在此描述接口提供的服务</a:t>
                      </a:r>
                    </a:p>
                  </a:txBody>
                  <a:tcPr/>
                </a:tc>
              </a:tr>
            </a:tbl>
          </a:graphicData>
        </a:graphic>
      </p:graphicFrame>
      <p:pic>
        <p:nvPicPr>
          <p:cNvPr id="6" name="图片 5" descr="H}@F5Y_TJF$R)~4@IAR$3WQ"/>
          <p:cNvPicPr>
            <a:picLocks noChangeAspect="1"/>
          </p:cNvPicPr>
          <p:nvPr/>
        </p:nvPicPr>
        <p:blipFill>
          <a:blip r:embed="rId2"/>
          <a:stretch>
            <a:fillRect/>
          </a:stretch>
        </p:blipFill>
        <p:spPr>
          <a:xfrm>
            <a:off x="4874260" y="1843405"/>
            <a:ext cx="3780155" cy="4015740"/>
          </a:xfrm>
          <a:prstGeom prst="rect">
            <a:avLst/>
          </a:prstGeom>
        </p:spPr>
      </p:pic>
      <p:sp>
        <p:nvSpPr>
          <p:cNvPr id="7" name="文本框 6"/>
          <p:cNvSpPr txBox="1"/>
          <p:nvPr/>
        </p:nvSpPr>
        <p:spPr>
          <a:xfrm>
            <a:off x="5015230" y="5735955"/>
            <a:ext cx="3497580" cy="368300"/>
          </a:xfrm>
          <a:prstGeom prst="rect">
            <a:avLst/>
          </a:prstGeom>
          <a:noFill/>
        </p:spPr>
        <p:txBody>
          <a:bodyPr wrap="none" rtlCol="0">
            <a:spAutoFit/>
          </a:bodyPr>
          <a:lstStyle/>
          <a:p>
            <a:r>
              <a:rPr lang="zh-CN" altLang="zh-CN"/>
              <a:t>图 显微镜物功能表部分服务信息</a:t>
            </a:r>
          </a:p>
        </p:txBody>
      </p:sp>
    </p:spTree>
    <p:extLst>
      <p:ext uri="{BB962C8B-B14F-4D97-AF65-F5344CB8AC3E}">
        <p14:creationId xmlns:p14="http://schemas.microsoft.com/office/powerpoint/2010/main" val="872170865"/>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30317" y="4214519"/>
            <a:ext cx="7083365" cy="899510"/>
          </a:xfrm>
        </p:spPr>
        <p:txBody>
          <a:bodyPr/>
          <a:lstStyle/>
          <a:p>
            <a:r>
              <a:rPr lang="zh-CN" altLang="en-US" sz="2800" dirty="0" smtClean="0"/>
              <a:t>一种基于类自然语言编寻址的物联网互通机制研究</a:t>
            </a:r>
            <a:endParaRPr lang="zh-CN" altLang="en-US" sz="2800" dirty="0"/>
          </a:p>
        </p:txBody>
      </p:sp>
      <p:sp>
        <p:nvSpPr>
          <p:cNvPr id="5" name="副标题 4"/>
          <p:cNvSpPr>
            <a:spLocks noGrp="1"/>
          </p:cNvSpPr>
          <p:nvPr>
            <p:ph type="subTitle" idx="1"/>
          </p:nvPr>
        </p:nvSpPr>
        <p:spPr>
          <a:xfrm>
            <a:off x="628649" y="5217546"/>
            <a:ext cx="7886700" cy="604299"/>
          </a:xfrm>
        </p:spPr>
        <p:txBody>
          <a:bodyPr/>
          <a:lstStyle/>
          <a:p>
            <a:r>
              <a:rPr lang="en-US" altLang="zh-CN" sz="1800" dirty="0" smtClean="0"/>
              <a:t>2019</a:t>
            </a:r>
            <a:r>
              <a:rPr lang="zh-CN" altLang="en-US" sz="1800" dirty="0" smtClean="0"/>
              <a:t>年</a:t>
            </a:r>
            <a:r>
              <a:rPr lang="en-US" altLang="zh-CN" sz="1800" dirty="0"/>
              <a:t>6</a:t>
            </a:r>
            <a:r>
              <a:rPr lang="zh-CN" altLang="en-US" sz="1800" dirty="0" smtClean="0"/>
              <a:t>月</a:t>
            </a:r>
            <a:r>
              <a:rPr lang="en-US" altLang="zh-CN" sz="1800" dirty="0" smtClean="0"/>
              <a:t>11</a:t>
            </a:r>
            <a:r>
              <a:rPr lang="zh-CN" altLang="en-US" sz="1800" dirty="0" smtClean="0"/>
              <a:t>日      詹典</a:t>
            </a:r>
            <a:endParaRPr lang="en-US" altLang="zh-CN" sz="1800" dirty="0" smtClean="0"/>
          </a:p>
          <a:p>
            <a:r>
              <a:rPr lang="zh-CN" altLang="en-US" sz="1800" dirty="0"/>
              <a:t>指导</a:t>
            </a:r>
            <a:r>
              <a:rPr lang="zh-CN" altLang="en-US" sz="1800" dirty="0" smtClean="0"/>
              <a:t>老师：王赓</a:t>
            </a:r>
            <a:endParaRPr lang="zh-CN" altLang="en-US" sz="1800"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370690" y="5663953"/>
            <a:ext cx="8372163" cy="4921498"/>
          </a:xfrm>
        </p:spPr>
        <p:txBody>
          <a:bodyPr/>
          <a:lstStyle/>
          <a:p>
            <a:endParaRPr lang="zh-CN" altLang="en-US"/>
          </a:p>
          <a:p>
            <a:endParaRPr lang="zh-CN" altLang="en-US"/>
          </a:p>
        </p:txBody>
      </p:sp>
      <p:sp>
        <p:nvSpPr>
          <p:cNvPr id="3" name="标题 2"/>
          <p:cNvSpPr>
            <a:spLocks noGrp="1"/>
          </p:cNvSpPr>
          <p:nvPr>
            <p:ph type="title"/>
          </p:nvPr>
        </p:nvSpPr>
        <p:spPr/>
        <p:txBody>
          <a:bodyPr/>
          <a:lstStyle/>
          <a:p>
            <a:r>
              <a:rPr lang="zh-CN" altLang="en-US"/>
              <a:t>物功能表</a:t>
            </a:r>
            <a:r>
              <a:rPr lang="en-US" altLang="zh-CN"/>
              <a:t>-</a:t>
            </a:r>
            <a:r>
              <a:rPr lang="zh-CN" altLang="en-US"/>
              <a:t>设备属性</a:t>
            </a:r>
          </a:p>
        </p:txBody>
      </p:sp>
      <p:sp>
        <p:nvSpPr>
          <p:cNvPr id="5" name="内容占位符 1"/>
          <p:cNvSpPr>
            <a:spLocks noGrp="1"/>
          </p:cNvSpPr>
          <p:nvPr/>
        </p:nvSpPr>
        <p:spPr>
          <a:xfrm>
            <a:off x="494025" y="1685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endParaRPr lang="zh-CN" altLang="en-US"/>
          </a:p>
        </p:txBody>
      </p:sp>
      <p:sp>
        <p:nvSpPr>
          <p:cNvPr id="6" name="内容占位符 1"/>
          <p:cNvSpPr>
            <a:spLocks noGrp="1"/>
          </p:cNvSpPr>
          <p:nvPr/>
        </p:nvSpPr>
        <p:spPr>
          <a:xfrm>
            <a:off x="560700" y="1685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endParaRPr lang="zh-CN" altLang="en-US"/>
          </a:p>
        </p:txBody>
      </p:sp>
      <p:sp>
        <p:nvSpPr>
          <p:cNvPr id="7" name="内容占位符 1"/>
          <p:cNvSpPr>
            <a:spLocks noGrp="1"/>
          </p:cNvSpPr>
          <p:nvPr/>
        </p:nvSpPr>
        <p:spPr>
          <a:xfrm>
            <a:off x="494025" y="165265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不参与通信，在数据挖掘中产生价值的信息，设备的固有属性：</a:t>
            </a:r>
          </a:p>
          <a:p>
            <a:pPr lvl="1"/>
            <a:r>
              <a:rPr lang="zh-CN" altLang="en-US"/>
              <a:t>设备可能具有的物理属性，比如重量、体积、颜色等。</a:t>
            </a:r>
          </a:p>
          <a:p>
            <a:pPr lvl="1"/>
            <a:r>
              <a:rPr lang="zh-CN" altLang="en-US"/>
              <a:t>设备的社会关系，例如生产商、拥有人等等。</a:t>
            </a:r>
          </a:p>
          <a:p>
            <a:pPr marL="228600" lvl="0" indent="-228600">
              <a:buFont typeface="Calibri" panose="020F0502020204030204" pitchFamily="34" charset="0"/>
              <a:buChar char="▪"/>
            </a:pPr>
            <a:r>
              <a:rPr lang="zh-CN" altLang="en-US">
                <a:solidFill>
                  <a:schemeClr val="tx1"/>
                </a:solidFill>
              </a:rPr>
              <a:t>原始协议不规定具体写法，由不同的需求出发制定设备属性的撰写规范， 产生相关的协议版本。</a:t>
            </a:r>
          </a:p>
          <a:p>
            <a:endParaRPr lang="zh-CN" altLang="en-US">
              <a:solidFill>
                <a:schemeClr val="tx1"/>
              </a:solidFill>
            </a:endParaRPr>
          </a:p>
        </p:txBody>
      </p:sp>
    </p:spTree>
    <p:extLst>
      <p:ext uri="{BB962C8B-B14F-4D97-AF65-F5344CB8AC3E}">
        <p14:creationId xmlns:p14="http://schemas.microsoft.com/office/powerpoint/2010/main" val="2243205681"/>
      </p:ext>
    </p:extLst>
  </p:cSld>
  <p:clrMapOvr>
    <a:masterClrMapping/>
  </p:clrMapOvr>
  <p:transition spd="med">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370690" y="5663953"/>
            <a:ext cx="8372163" cy="4921498"/>
          </a:xfrm>
        </p:spPr>
        <p:txBody>
          <a:bodyPr/>
          <a:lstStyle/>
          <a:p>
            <a:endParaRPr lang="zh-CN" altLang="en-US"/>
          </a:p>
          <a:p>
            <a:endParaRPr lang="zh-CN" altLang="en-US"/>
          </a:p>
        </p:txBody>
      </p:sp>
      <p:sp>
        <p:nvSpPr>
          <p:cNvPr id="3" name="标题 2"/>
          <p:cNvSpPr>
            <a:spLocks noGrp="1"/>
          </p:cNvSpPr>
          <p:nvPr>
            <p:ph type="title"/>
          </p:nvPr>
        </p:nvSpPr>
        <p:spPr/>
        <p:txBody>
          <a:bodyPr/>
          <a:lstStyle/>
          <a:p>
            <a:r>
              <a:rPr lang="zh-CN" altLang="en-US"/>
              <a:t>物功能表</a:t>
            </a:r>
            <a:r>
              <a:rPr lang="en-US" altLang="zh-CN"/>
              <a:t>-</a:t>
            </a:r>
            <a:r>
              <a:rPr lang="zh-CN" altLang="en-US"/>
              <a:t>拓展信息</a:t>
            </a:r>
          </a:p>
        </p:txBody>
      </p:sp>
      <p:sp>
        <p:nvSpPr>
          <p:cNvPr id="5" name="内容占位符 1"/>
          <p:cNvSpPr>
            <a:spLocks noGrp="1"/>
          </p:cNvSpPr>
          <p:nvPr/>
        </p:nvSpPr>
        <p:spPr>
          <a:xfrm>
            <a:off x="494025" y="1685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endParaRPr lang="zh-CN" altLang="en-US"/>
          </a:p>
        </p:txBody>
      </p:sp>
      <p:sp>
        <p:nvSpPr>
          <p:cNvPr id="6" name="内容占位符 1"/>
          <p:cNvSpPr>
            <a:spLocks noGrp="1"/>
          </p:cNvSpPr>
          <p:nvPr/>
        </p:nvSpPr>
        <p:spPr>
          <a:xfrm>
            <a:off x="560700" y="1685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endParaRPr lang="zh-CN" altLang="en-US"/>
          </a:p>
        </p:txBody>
      </p:sp>
      <p:sp>
        <p:nvSpPr>
          <p:cNvPr id="7" name="内容占位符 1"/>
          <p:cNvSpPr>
            <a:spLocks noGrp="1"/>
          </p:cNvSpPr>
          <p:nvPr/>
        </p:nvSpPr>
        <p:spPr>
          <a:xfrm>
            <a:off x="621025" y="1812678"/>
            <a:ext cx="8372163"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用户自定义信息</a:t>
            </a:r>
          </a:p>
          <a:p>
            <a:endParaRPr lang="zh-CN" altLang="en-US"/>
          </a:p>
          <a:p>
            <a:endParaRPr lang="zh-CN" altLang="en-US"/>
          </a:p>
        </p:txBody>
      </p:sp>
      <p:pic>
        <p:nvPicPr>
          <p:cNvPr id="4" name="图片 3" descr="J72OHS]9UDUK}4H0EQ3U[00"/>
          <p:cNvPicPr>
            <a:picLocks noChangeAspect="1"/>
          </p:cNvPicPr>
          <p:nvPr/>
        </p:nvPicPr>
        <p:blipFill>
          <a:blip r:embed="rId2"/>
          <a:stretch>
            <a:fillRect/>
          </a:stretch>
        </p:blipFill>
        <p:spPr>
          <a:xfrm>
            <a:off x="517835" y="3196434"/>
            <a:ext cx="8457892" cy="1076993"/>
          </a:xfrm>
          <a:prstGeom prst="rect">
            <a:avLst/>
          </a:prstGeom>
        </p:spPr>
      </p:pic>
      <p:sp>
        <p:nvSpPr>
          <p:cNvPr id="8" name="文本框 7"/>
          <p:cNvSpPr txBox="1"/>
          <p:nvPr/>
        </p:nvSpPr>
        <p:spPr>
          <a:xfrm>
            <a:off x="2860675" y="4497705"/>
            <a:ext cx="3040380" cy="368300"/>
          </a:xfrm>
          <a:prstGeom prst="rect">
            <a:avLst/>
          </a:prstGeom>
          <a:noFill/>
        </p:spPr>
        <p:txBody>
          <a:bodyPr wrap="none" rtlCol="0">
            <a:spAutoFit/>
          </a:bodyPr>
          <a:lstStyle/>
          <a:p>
            <a:r>
              <a:rPr lang="zh-CN" altLang="zh-CN"/>
              <a:t>图 显微镜物功能表基本信息</a:t>
            </a:r>
          </a:p>
        </p:txBody>
      </p:sp>
    </p:spTree>
    <p:extLst>
      <p:ext uri="{BB962C8B-B14F-4D97-AF65-F5344CB8AC3E}">
        <p14:creationId xmlns:p14="http://schemas.microsoft.com/office/powerpoint/2010/main" val="2663334881"/>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85925"/>
            <a:ext cx="8372475" cy="1639570"/>
          </a:xfrm>
        </p:spPr>
        <p:txBody>
          <a:bodyPr>
            <a:normAutofit/>
          </a:bodyPr>
          <a:lstStyle/>
          <a:p>
            <a:r>
              <a:rPr lang="zh-CN" altLang="en-US"/>
              <a:t>物联系统的中间件，在</a:t>
            </a:r>
            <a:r>
              <a:rPr lang="zh-CN">
                <a:sym typeface="+mn-ea"/>
              </a:rPr>
              <a:t>物联网底层设备，物联网平台与用户设备之间架设网络连通的桥梁设备。</a:t>
            </a:r>
            <a:endParaRPr lang="zh-CN" altLang="en-US"/>
          </a:p>
          <a:p>
            <a:endParaRPr lang="zh-CN" altLang="en-US"/>
          </a:p>
        </p:txBody>
      </p:sp>
      <p:sp>
        <p:nvSpPr>
          <p:cNvPr id="3" name="标题 2"/>
          <p:cNvSpPr>
            <a:spLocks noGrp="1"/>
          </p:cNvSpPr>
          <p:nvPr>
            <p:ph type="title"/>
          </p:nvPr>
        </p:nvSpPr>
        <p:spPr/>
        <p:txBody>
          <a:bodyPr/>
          <a:lstStyle/>
          <a:p>
            <a:r>
              <a:rPr lang="zh-CN" altLang="en-US"/>
              <a:t>物关</a:t>
            </a:r>
          </a:p>
        </p:txBody>
      </p:sp>
      <p:sp>
        <p:nvSpPr>
          <p:cNvPr id="6" name="内容占位符 1"/>
          <p:cNvSpPr>
            <a:spLocks noGrp="1"/>
          </p:cNvSpPr>
          <p:nvPr/>
        </p:nvSpPr>
        <p:spPr>
          <a:xfrm>
            <a:off x="494030" y="3384550"/>
            <a:ext cx="8372475" cy="35566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sym typeface="+mn-ea"/>
              </a:rPr>
              <a:t>注册与移除物设备</a:t>
            </a:r>
            <a:endParaRPr lang="zh-CN" altLang="en-US" sz="2400"/>
          </a:p>
          <a:p>
            <a:pPr lvl="1"/>
            <a:r>
              <a:rPr lang="zh-CN" altLang="en-US" sz="2000">
                <a:sym typeface="+mn-ea"/>
              </a:rPr>
              <a:t>将使用基于类自然语言的物接口的物设备接入到物联系统中。</a:t>
            </a:r>
          </a:p>
          <a:p>
            <a:pPr lvl="1"/>
            <a:r>
              <a:rPr lang="zh-CN" altLang="en-US" sz="2000">
                <a:sym typeface="+mn-ea"/>
              </a:rPr>
              <a:t>移除物设备的挂载</a:t>
            </a:r>
            <a:endParaRPr lang="zh-CN" altLang="en-US" sz="2000"/>
          </a:p>
          <a:p>
            <a:r>
              <a:rPr lang="zh-CN" altLang="en-US" sz="2400">
                <a:sym typeface="+mn-ea"/>
              </a:rPr>
              <a:t>处理物联系统通信</a:t>
            </a:r>
            <a:endParaRPr lang="zh-CN" altLang="en-US"/>
          </a:p>
          <a:p>
            <a:pPr lvl="1"/>
            <a:r>
              <a:rPr lang="zh-CN" altLang="en-US" sz="2000">
                <a:sym typeface="+mn-ea"/>
              </a:rPr>
              <a:t>通过类邮政地址编址方式与物功能表使本地物设备与其它物建立通信。</a:t>
            </a:r>
            <a:endParaRPr lang="zh-CN" altLang="en-US" sz="2000"/>
          </a:p>
          <a:p>
            <a:endParaRPr lang="zh-CN" altLang="en-US" sz="2000"/>
          </a:p>
        </p:txBody>
      </p:sp>
      <p:sp>
        <p:nvSpPr>
          <p:cNvPr id="7" name="标题 2"/>
          <p:cNvSpPr>
            <a:spLocks noGrp="1"/>
          </p:cNvSpPr>
          <p:nvPr/>
        </p:nvSpPr>
        <p:spPr>
          <a:xfrm>
            <a:off x="494024" y="2698302"/>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a:sym typeface="+mn-ea"/>
              </a:rPr>
              <a:t>物关功能</a:t>
            </a:r>
            <a:endParaRPr lang="zh-CN" altLang="en-US"/>
          </a:p>
        </p:txBody>
      </p:sp>
    </p:spTree>
    <p:extLst>
      <p:ext uri="{BB962C8B-B14F-4D97-AF65-F5344CB8AC3E}">
        <p14:creationId xmlns:p14="http://schemas.microsoft.com/office/powerpoint/2010/main" val="228622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内容占位符 8"/>
          <p:cNvSpPr>
            <a:spLocks noGrp="1"/>
          </p:cNvSpPr>
          <p:nvPr>
            <p:ph sz="quarter" idx="10"/>
          </p:nvPr>
        </p:nvSpPr>
        <p:spPr/>
        <p:txBody>
          <a:bodyPr/>
          <a:lstStyle/>
          <a:p>
            <a:r>
              <a:rPr lang="zh-CN" altLang="en-US" sz="2000">
                <a:sym typeface="+mn-ea"/>
              </a:rPr>
              <a:t>非阻塞异步</a:t>
            </a:r>
            <a:r>
              <a:rPr lang="en-US" altLang="zh-CN" sz="2000">
                <a:sym typeface="+mn-ea"/>
              </a:rPr>
              <a:t>I/O</a:t>
            </a:r>
            <a:r>
              <a:rPr lang="zh-CN" altLang="en-US" sz="2000">
                <a:sym typeface="+mn-ea"/>
              </a:rPr>
              <a:t>，适合高并发、</a:t>
            </a:r>
            <a:r>
              <a:rPr lang="en-US" altLang="zh-CN" sz="2000">
                <a:sym typeface="+mn-ea"/>
              </a:rPr>
              <a:t>I/O</a:t>
            </a:r>
            <a:r>
              <a:rPr lang="zh-CN" altLang="en-US" sz="2000">
                <a:sym typeface="+mn-ea"/>
              </a:rPr>
              <a:t>密集型应用。</a:t>
            </a:r>
            <a:endParaRPr lang="zh-CN" altLang="en-US" sz="2000"/>
          </a:p>
          <a:p>
            <a:r>
              <a:rPr lang="zh-CN" altLang="en-US" sz="2000"/>
              <a:t>与</a:t>
            </a:r>
            <a:r>
              <a:rPr lang="en-US" altLang="zh-CN" sz="2000"/>
              <a:t>JAVA</a:t>
            </a:r>
            <a:r>
              <a:rPr lang="zh-CN" altLang="en-US" sz="2000"/>
              <a:t>、</a:t>
            </a:r>
            <a:r>
              <a:rPr lang="en-US" altLang="zh-CN" sz="2000"/>
              <a:t>PHP</a:t>
            </a:r>
            <a:r>
              <a:rPr lang="zh-CN" altLang="en-US" sz="2000"/>
              <a:t>相比更为轻量，运行效率更高。</a:t>
            </a:r>
          </a:p>
          <a:p>
            <a:r>
              <a:rPr lang="zh-CN" altLang="en-US" sz="2000"/>
              <a:t>与</a:t>
            </a:r>
            <a:r>
              <a:rPr lang="en-US" altLang="zh-CN" sz="2000"/>
              <a:t>C++</a:t>
            </a:r>
            <a:r>
              <a:rPr lang="zh-CN" altLang="en-US" sz="2000"/>
              <a:t>速度接近</a:t>
            </a:r>
          </a:p>
          <a:p>
            <a:endParaRPr lang="zh-CN" altLang="en-US"/>
          </a:p>
        </p:txBody>
      </p:sp>
      <p:sp>
        <p:nvSpPr>
          <p:cNvPr id="10" name="标题 9"/>
          <p:cNvSpPr>
            <a:spLocks noGrp="1"/>
          </p:cNvSpPr>
          <p:nvPr>
            <p:ph type="title"/>
          </p:nvPr>
        </p:nvSpPr>
        <p:spPr/>
        <p:txBody>
          <a:bodyPr>
            <a:normAutofit/>
          </a:bodyPr>
          <a:lstStyle/>
          <a:p>
            <a:r>
              <a:rPr lang="zh-CN" altLang="en-US">
                <a:sym typeface="+mn-ea"/>
              </a:rPr>
              <a:t>实现技术</a:t>
            </a:r>
            <a:r>
              <a:rPr lang="en-US" altLang="zh-CN">
                <a:sym typeface="+mn-ea"/>
              </a:rPr>
              <a:t>-Node.js</a:t>
            </a:r>
            <a:endParaRPr lang="zh-CN" altLang="en-US"/>
          </a:p>
        </p:txBody>
      </p:sp>
    </p:spTree>
    <p:extLst>
      <p:ext uri="{BB962C8B-B14F-4D97-AF65-F5344CB8AC3E}">
        <p14:creationId xmlns:p14="http://schemas.microsoft.com/office/powerpoint/2010/main" val="2856742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添加物设备到物关</a:t>
            </a:r>
          </a:p>
          <a:p>
            <a:pPr lvl="1"/>
            <a:r>
              <a:rPr lang="zh-CN" altLang="en-US"/>
              <a:t>自动添加</a:t>
            </a:r>
            <a:r>
              <a:rPr lang="en-US" altLang="zh-CN"/>
              <a:t>-</a:t>
            </a:r>
            <a:r>
              <a:rPr lang="zh-CN" altLang="en-US"/>
              <a:t>物设备向物关发送注册信息</a:t>
            </a:r>
          </a:p>
          <a:p>
            <a:pPr lvl="1"/>
            <a:r>
              <a:rPr lang="zh-CN" altLang="en-US"/>
              <a:t>手动添加</a:t>
            </a:r>
            <a:r>
              <a:rPr lang="en-US" altLang="zh-CN"/>
              <a:t>-</a:t>
            </a:r>
            <a:r>
              <a:rPr lang="zh-CN" altLang="en-US"/>
              <a:t>由物关手动添加物设备信息</a:t>
            </a:r>
          </a:p>
          <a:p>
            <a:r>
              <a:rPr lang="zh-CN" altLang="en-US"/>
              <a:t>物关与服务器向服务器发送注册请求</a:t>
            </a:r>
          </a:p>
          <a:p>
            <a:r>
              <a:rPr lang="zh-CN" altLang="en-US"/>
              <a:t>返回注册结果</a:t>
            </a:r>
          </a:p>
        </p:txBody>
      </p:sp>
      <p:sp>
        <p:nvSpPr>
          <p:cNvPr id="3" name="标题 2"/>
          <p:cNvSpPr>
            <a:spLocks noGrp="1"/>
          </p:cNvSpPr>
          <p:nvPr>
            <p:ph type="title"/>
          </p:nvPr>
        </p:nvSpPr>
        <p:spPr/>
        <p:txBody>
          <a:bodyPr/>
          <a:lstStyle/>
          <a:p>
            <a:r>
              <a:rPr lang="zh-CN" altLang="en-US"/>
              <a:t>物关</a:t>
            </a:r>
            <a:r>
              <a:rPr lang="en-US" altLang="zh-CN"/>
              <a:t>-</a:t>
            </a:r>
            <a:r>
              <a:rPr lang="zh-CN" altLang="en-US"/>
              <a:t>注册功能</a:t>
            </a:r>
          </a:p>
        </p:txBody>
      </p:sp>
      <p:sp>
        <p:nvSpPr>
          <p:cNvPr id="14" name="矩形 13"/>
          <p:cNvSpPr/>
          <p:nvPr/>
        </p:nvSpPr>
        <p:spPr>
          <a:xfrm>
            <a:off x="892175" y="398208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15" name="直接连接符 14"/>
          <p:cNvCxnSpPr/>
          <p:nvPr/>
        </p:nvCxnSpPr>
        <p:spPr>
          <a:xfrm>
            <a:off x="6330315" y="431482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25795" y="492696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17" name="矩形 16"/>
          <p:cNvSpPr/>
          <p:nvPr/>
        </p:nvSpPr>
        <p:spPr>
          <a:xfrm>
            <a:off x="2645410" y="492823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8" name="直接连接符 17"/>
          <p:cNvCxnSpPr/>
          <p:nvPr/>
        </p:nvCxnSpPr>
        <p:spPr>
          <a:xfrm>
            <a:off x="3262630" y="431419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04545" y="492696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20" name="直接连接符 19"/>
          <p:cNvCxnSpPr/>
          <p:nvPr/>
        </p:nvCxnSpPr>
        <p:spPr>
          <a:xfrm>
            <a:off x="1412875" y="431355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596255" y="2837180"/>
            <a:ext cx="1468755"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spTree>
    <p:extLst>
      <p:ext uri="{BB962C8B-B14F-4D97-AF65-F5344CB8AC3E}">
        <p14:creationId xmlns:p14="http://schemas.microsoft.com/office/powerpoint/2010/main" val="195432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85925"/>
            <a:ext cx="8372475" cy="2147570"/>
          </a:xfrm>
        </p:spPr>
        <p:txBody>
          <a:bodyPr/>
          <a:lstStyle/>
          <a:p>
            <a:r>
              <a:rPr lang="zh-CN" altLang="en-US"/>
              <a:t>自动添加：</a:t>
            </a:r>
          </a:p>
          <a:p>
            <a:r>
              <a:rPr lang="zh-CN" altLang="en-US"/>
              <a:t>物设备向物关发送注册请求与物功能表；</a:t>
            </a:r>
          </a:p>
          <a:p>
            <a:r>
              <a:rPr lang="zh-CN" altLang="en-US"/>
              <a:t>物关根据物功能表中的接口名称为设备分配唯一注册名称；</a:t>
            </a:r>
          </a:p>
        </p:txBody>
      </p:sp>
      <p:sp>
        <p:nvSpPr>
          <p:cNvPr id="3" name="标题 2"/>
          <p:cNvSpPr>
            <a:spLocks noGrp="1"/>
          </p:cNvSpPr>
          <p:nvPr>
            <p:ph type="title"/>
          </p:nvPr>
        </p:nvSpPr>
        <p:spPr/>
        <p:txBody>
          <a:bodyPr/>
          <a:lstStyle/>
          <a:p>
            <a:r>
              <a:rPr lang="zh-CN" altLang="en-US"/>
              <a:t>物关</a:t>
            </a:r>
            <a:r>
              <a:rPr lang="en-US" altLang="zh-CN"/>
              <a:t>-</a:t>
            </a:r>
            <a:r>
              <a:rPr lang="zh-CN" altLang="en-US"/>
              <a:t>添加物设备到物关</a:t>
            </a:r>
          </a:p>
        </p:txBody>
      </p:sp>
      <p:sp>
        <p:nvSpPr>
          <p:cNvPr id="4" name="矩形 3"/>
          <p:cNvSpPr/>
          <p:nvPr/>
        </p:nvSpPr>
        <p:spPr>
          <a:xfrm>
            <a:off x="892175" y="383349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5" name="直接连接符 4"/>
          <p:cNvCxnSpPr/>
          <p:nvPr/>
        </p:nvCxnSpPr>
        <p:spPr>
          <a:xfrm>
            <a:off x="7156450" y="416623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551930" y="477837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8" name="矩形 7"/>
          <p:cNvSpPr/>
          <p:nvPr/>
        </p:nvSpPr>
        <p:spPr>
          <a:xfrm>
            <a:off x="2645410" y="477964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p:nvPr/>
        </p:nvCxnSpPr>
        <p:spPr>
          <a:xfrm>
            <a:off x="3262630" y="416560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4545" y="477837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1" name="直接连接符 10"/>
          <p:cNvCxnSpPr/>
          <p:nvPr/>
        </p:nvCxnSpPr>
        <p:spPr>
          <a:xfrm>
            <a:off x="1412875" y="4164965"/>
            <a:ext cx="0" cy="61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880485" y="5160010"/>
            <a:ext cx="2671445" cy="9525"/>
          </a:xfrm>
          <a:prstGeom prst="straightConnector1">
            <a:avLst/>
          </a:prstGeom>
          <a:ln w="28575"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06875" y="4830445"/>
            <a:ext cx="2125980" cy="368300"/>
          </a:xfrm>
          <a:prstGeom prst="rect">
            <a:avLst/>
          </a:prstGeom>
          <a:noFill/>
        </p:spPr>
        <p:txBody>
          <a:bodyPr wrap="none" rtlCol="0">
            <a:spAutoFit/>
          </a:bodyPr>
          <a:lstStyle/>
          <a:p>
            <a:r>
              <a:rPr lang="zh-CN" altLang="en-US"/>
              <a:t>注册请求</a:t>
            </a:r>
            <a:r>
              <a:rPr lang="en-US" altLang="zh-CN"/>
              <a:t>+</a:t>
            </a:r>
            <a:r>
              <a:rPr lang="zh-CN" altLang="en-US"/>
              <a:t>物功能表</a:t>
            </a:r>
          </a:p>
        </p:txBody>
      </p:sp>
      <p:sp>
        <p:nvSpPr>
          <p:cNvPr id="14" name="矩形 13"/>
          <p:cNvSpPr/>
          <p:nvPr/>
        </p:nvSpPr>
        <p:spPr>
          <a:xfrm>
            <a:off x="2645410" y="477964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物设备</a:t>
            </a:r>
          </a:p>
        </p:txBody>
      </p:sp>
      <p:sp>
        <p:nvSpPr>
          <p:cNvPr id="15" name="矩形 14"/>
          <p:cNvSpPr/>
          <p:nvPr/>
        </p:nvSpPr>
        <p:spPr>
          <a:xfrm>
            <a:off x="804545" y="477837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spTree>
    <p:extLst>
      <p:ext uri="{BB962C8B-B14F-4D97-AF65-F5344CB8AC3E}">
        <p14:creationId xmlns:p14="http://schemas.microsoft.com/office/powerpoint/2010/main" val="4147439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702435"/>
            <a:ext cx="8372475" cy="2258060"/>
          </a:xfrm>
        </p:spPr>
        <p:txBody>
          <a:bodyPr>
            <a:normAutofit/>
          </a:bodyPr>
          <a:lstStyle/>
          <a:p>
            <a:r>
              <a:rPr lang="zh-CN" altLang="en-US"/>
              <a:t>手动添加：</a:t>
            </a:r>
          </a:p>
          <a:p>
            <a:r>
              <a:rPr lang="zh-CN" altLang="en-US"/>
              <a:t>访问物关用户接口，填写</a:t>
            </a:r>
            <a:r>
              <a:rPr lang="en-US" altLang="zh-CN"/>
              <a:t>/</a:t>
            </a:r>
            <a:r>
              <a:rPr lang="zh-CN" altLang="en-US"/>
              <a:t>选择物设备的</a:t>
            </a:r>
            <a:r>
              <a:rPr lang="en-US" altLang="zh-CN"/>
              <a:t>IP</a:t>
            </a:r>
            <a:r>
              <a:rPr lang="zh-CN" altLang="en-US"/>
              <a:t>地址与物功能表</a:t>
            </a:r>
            <a:r>
              <a:rPr lang="en-US" altLang="zh-CN"/>
              <a:t>url</a:t>
            </a:r>
            <a:r>
              <a:rPr lang="zh-CN" altLang="en-US"/>
              <a:t>；</a:t>
            </a:r>
          </a:p>
          <a:p>
            <a:r>
              <a:rPr lang="zh-CN" altLang="en-US"/>
              <a:t>物关向设备请求物功能表；</a:t>
            </a:r>
          </a:p>
          <a:p>
            <a:r>
              <a:rPr lang="zh-CN" altLang="en-US"/>
              <a:t>获取物功能表后，用户可手动设置设备注册名称</a:t>
            </a:r>
            <a:r>
              <a:rPr lang="zh-CN" altLang="en-US">
                <a:sym typeface="+mn-ea"/>
              </a:rPr>
              <a:t>；</a:t>
            </a:r>
            <a:endParaRPr lang="zh-CN" altLang="en-US"/>
          </a:p>
        </p:txBody>
      </p:sp>
      <p:sp>
        <p:nvSpPr>
          <p:cNvPr id="3" name="标题 2"/>
          <p:cNvSpPr>
            <a:spLocks noGrp="1"/>
          </p:cNvSpPr>
          <p:nvPr>
            <p:ph type="title"/>
          </p:nvPr>
        </p:nvSpPr>
        <p:spPr/>
        <p:txBody>
          <a:bodyPr>
            <a:normAutofit/>
          </a:bodyPr>
          <a:lstStyle/>
          <a:p>
            <a:r>
              <a:rPr lang="zh-CN" altLang="en-US"/>
              <a:t>物关</a:t>
            </a:r>
            <a:r>
              <a:rPr lang="en-US" altLang="zh-CN"/>
              <a:t>-</a:t>
            </a:r>
            <a:r>
              <a:rPr lang="zh-CN" altLang="en-US">
                <a:sym typeface="+mn-ea"/>
              </a:rPr>
              <a:t>添加物设备到物关</a:t>
            </a:r>
            <a:endParaRPr lang="zh-CN" altLang="zh-CN"/>
          </a:p>
        </p:txBody>
      </p:sp>
      <p:sp>
        <p:nvSpPr>
          <p:cNvPr id="4" name="矩形 3"/>
          <p:cNvSpPr/>
          <p:nvPr/>
        </p:nvSpPr>
        <p:spPr>
          <a:xfrm>
            <a:off x="892175" y="383349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5" name="直接连接符 4"/>
          <p:cNvCxnSpPr>
            <a:endCxn id="6" idx="0"/>
          </p:cNvCxnSpPr>
          <p:nvPr/>
        </p:nvCxnSpPr>
        <p:spPr>
          <a:xfrm>
            <a:off x="7156450" y="4166235"/>
            <a:ext cx="635" cy="612775"/>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551930" y="4779010"/>
            <a:ext cx="1209675" cy="74612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8" name="矩形 7"/>
          <p:cNvSpPr/>
          <p:nvPr/>
        </p:nvSpPr>
        <p:spPr>
          <a:xfrm>
            <a:off x="2645410" y="477964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endCxn id="14" idx="0"/>
          </p:cNvCxnSpPr>
          <p:nvPr/>
        </p:nvCxnSpPr>
        <p:spPr>
          <a:xfrm>
            <a:off x="3259455" y="4154805"/>
            <a:ext cx="3810" cy="61849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4545" y="477837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1" name="直接连接符 10"/>
          <p:cNvCxnSpPr/>
          <p:nvPr/>
        </p:nvCxnSpPr>
        <p:spPr>
          <a:xfrm>
            <a:off x="1412875" y="4164965"/>
            <a:ext cx="0" cy="61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880485" y="5387340"/>
            <a:ext cx="2671445" cy="9525"/>
          </a:xfrm>
          <a:prstGeom prst="straightConnector1">
            <a:avLst/>
          </a:prstGeom>
          <a:ln w="28575" cmpd="sng">
            <a:solidFill>
              <a:schemeClr val="tx2">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587875" y="5053965"/>
            <a:ext cx="1097280" cy="368300"/>
          </a:xfrm>
          <a:prstGeom prst="rect">
            <a:avLst/>
          </a:prstGeom>
          <a:noFill/>
        </p:spPr>
        <p:txBody>
          <a:bodyPr wrap="none" rtlCol="0">
            <a:spAutoFit/>
          </a:bodyPr>
          <a:lstStyle/>
          <a:p>
            <a:r>
              <a:rPr lang="zh-CN" altLang="en-US">
                <a:solidFill>
                  <a:schemeClr val="tx2">
                    <a:lumMod val="75000"/>
                  </a:schemeClr>
                </a:solidFill>
              </a:rPr>
              <a:t>物功能表</a:t>
            </a:r>
          </a:p>
        </p:txBody>
      </p:sp>
      <p:sp>
        <p:nvSpPr>
          <p:cNvPr id="14" name="矩形 13"/>
          <p:cNvSpPr/>
          <p:nvPr/>
        </p:nvSpPr>
        <p:spPr>
          <a:xfrm>
            <a:off x="2645410" y="4773295"/>
            <a:ext cx="1235075" cy="76898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物设备</a:t>
            </a:r>
          </a:p>
        </p:txBody>
      </p:sp>
      <p:sp>
        <p:nvSpPr>
          <p:cNvPr id="15" name="矩形 14"/>
          <p:cNvSpPr/>
          <p:nvPr/>
        </p:nvSpPr>
        <p:spPr>
          <a:xfrm>
            <a:off x="804545" y="4774565"/>
            <a:ext cx="1216025" cy="75501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3" name="直接箭头连接符 12"/>
          <p:cNvCxnSpPr/>
          <p:nvPr/>
        </p:nvCxnSpPr>
        <p:spPr>
          <a:xfrm flipV="1">
            <a:off x="3879850" y="5044440"/>
            <a:ext cx="2671445" cy="9525"/>
          </a:xfrm>
          <a:prstGeom prst="straightConnector1">
            <a:avLst/>
          </a:prstGeom>
          <a:ln w="28575" cmpd="sng">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439285" y="4634230"/>
            <a:ext cx="1554480" cy="368300"/>
          </a:xfrm>
          <a:prstGeom prst="rect">
            <a:avLst/>
          </a:prstGeom>
          <a:noFill/>
        </p:spPr>
        <p:txBody>
          <a:bodyPr wrap="none" rtlCol="0">
            <a:spAutoFit/>
          </a:bodyPr>
          <a:lstStyle/>
          <a:p>
            <a:r>
              <a:rPr lang="zh-CN" altLang="en-US"/>
              <a:t>请求物功能表</a:t>
            </a:r>
          </a:p>
        </p:txBody>
      </p:sp>
    </p:spTree>
    <p:extLst>
      <p:ext uri="{BB962C8B-B14F-4D97-AF65-F5344CB8AC3E}">
        <p14:creationId xmlns:p14="http://schemas.microsoft.com/office/powerpoint/2010/main" val="3896271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85925"/>
            <a:ext cx="8372475" cy="2147570"/>
          </a:xfrm>
        </p:spPr>
        <p:txBody>
          <a:bodyPr/>
          <a:lstStyle/>
          <a:p>
            <a:r>
              <a:rPr lang="en-US" altLang="zh-CN"/>
              <a:t> </a:t>
            </a:r>
          </a:p>
        </p:txBody>
      </p:sp>
      <p:sp>
        <p:nvSpPr>
          <p:cNvPr id="3" name="标题 2"/>
          <p:cNvSpPr>
            <a:spLocks noGrp="1"/>
          </p:cNvSpPr>
          <p:nvPr>
            <p:ph type="title"/>
          </p:nvPr>
        </p:nvSpPr>
        <p:spPr/>
        <p:txBody>
          <a:bodyPr/>
          <a:lstStyle/>
          <a:p>
            <a:r>
              <a:rPr lang="zh-CN" altLang="en-US"/>
              <a:t>物关</a:t>
            </a:r>
            <a:r>
              <a:rPr lang="en-US" altLang="zh-CN"/>
              <a:t>-</a:t>
            </a:r>
            <a:r>
              <a:rPr lang="zh-CN" altLang="en-US"/>
              <a:t>物设备注册</a:t>
            </a:r>
          </a:p>
        </p:txBody>
      </p:sp>
      <p:sp>
        <p:nvSpPr>
          <p:cNvPr id="13" name="矩形 12"/>
          <p:cNvSpPr/>
          <p:nvPr/>
        </p:nvSpPr>
        <p:spPr>
          <a:xfrm>
            <a:off x="892175" y="398208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16" name="直接连接符 15"/>
          <p:cNvCxnSpPr/>
          <p:nvPr/>
        </p:nvCxnSpPr>
        <p:spPr>
          <a:xfrm>
            <a:off x="6330315" y="431482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25795" y="492696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18" name="矩形 17"/>
          <p:cNvSpPr/>
          <p:nvPr/>
        </p:nvSpPr>
        <p:spPr>
          <a:xfrm>
            <a:off x="2645410" y="492823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9" name="直接连接符 18"/>
          <p:cNvCxnSpPr/>
          <p:nvPr/>
        </p:nvCxnSpPr>
        <p:spPr>
          <a:xfrm>
            <a:off x="3262630" y="431419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04545" y="492696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21" name="直接连接符 20"/>
          <p:cNvCxnSpPr/>
          <p:nvPr/>
        </p:nvCxnSpPr>
        <p:spPr>
          <a:xfrm>
            <a:off x="1412875" y="431355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596255" y="2449195"/>
            <a:ext cx="1468755"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服务器</a:t>
            </a:r>
          </a:p>
        </p:txBody>
      </p:sp>
    </p:spTree>
    <p:extLst>
      <p:ext uri="{BB962C8B-B14F-4D97-AF65-F5344CB8AC3E}">
        <p14:creationId xmlns:p14="http://schemas.microsoft.com/office/powerpoint/2010/main" val="1442397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91005"/>
            <a:ext cx="4982210" cy="2147570"/>
          </a:xfrm>
        </p:spPr>
        <p:txBody>
          <a:bodyPr>
            <a:normAutofit/>
          </a:bodyPr>
          <a:lstStyle/>
          <a:p>
            <a:r>
              <a:rPr lang="zh-CN" altLang="en-US"/>
              <a:t>物关向服务器发送注册请求：</a:t>
            </a:r>
            <a:endParaRPr lang="en-US" altLang="zh-CN"/>
          </a:p>
          <a:p>
            <a:pPr lvl="1" algn="ctr"/>
            <a:r>
              <a:rPr lang="zh-CN" altLang="en-US" sz="2000"/>
              <a:t>请求类型：设备注册</a:t>
            </a:r>
          </a:p>
          <a:p>
            <a:pPr lvl="1" algn="ctr"/>
            <a:r>
              <a:rPr lang="zh-CN" altLang="en-US" sz="2000"/>
              <a:t>请求者地址：物管理器地址</a:t>
            </a:r>
          </a:p>
          <a:p>
            <a:pPr lvl="1" algn="ctr"/>
            <a:r>
              <a:rPr lang="zh-CN" altLang="en-US" sz="2000"/>
              <a:t>请求者名称：设备名称</a:t>
            </a:r>
          </a:p>
        </p:txBody>
      </p:sp>
      <p:sp>
        <p:nvSpPr>
          <p:cNvPr id="3" name="标题 2"/>
          <p:cNvSpPr>
            <a:spLocks noGrp="1"/>
          </p:cNvSpPr>
          <p:nvPr>
            <p:ph type="title"/>
          </p:nvPr>
        </p:nvSpPr>
        <p:spPr/>
        <p:txBody>
          <a:bodyPr/>
          <a:lstStyle/>
          <a:p>
            <a:r>
              <a:rPr lang="zh-CN" altLang="en-US"/>
              <a:t>物关</a:t>
            </a:r>
            <a:r>
              <a:rPr lang="en-US" altLang="zh-CN"/>
              <a:t>-</a:t>
            </a:r>
            <a:r>
              <a:rPr lang="zh-CN" altLang="en-US"/>
              <a:t>物设备注册</a:t>
            </a:r>
          </a:p>
        </p:txBody>
      </p:sp>
      <p:sp>
        <p:nvSpPr>
          <p:cNvPr id="13" name="矩形 12"/>
          <p:cNvSpPr/>
          <p:nvPr/>
        </p:nvSpPr>
        <p:spPr>
          <a:xfrm>
            <a:off x="892175" y="398208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16" name="直接连接符 15"/>
          <p:cNvCxnSpPr/>
          <p:nvPr/>
        </p:nvCxnSpPr>
        <p:spPr>
          <a:xfrm>
            <a:off x="6330315" y="431482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25795" y="492696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18" name="矩形 17"/>
          <p:cNvSpPr/>
          <p:nvPr/>
        </p:nvSpPr>
        <p:spPr>
          <a:xfrm>
            <a:off x="2645410" y="492823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9" name="直接连接符 18"/>
          <p:cNvCxnSpPr/>
          <p:nvPr/>
        </p:nvCxnSpPr>
        <p:spPr>
          <a:xfrm>
            <a:off x="3262630" y="431419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04545" y="492696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21" name="直接连接符 20"/>
          <p:cNvCxnSpPr/>
          <p:nvPr/>
        </p:nvCxnSpPr>
        <p:spPr>
          <a:xfrm>
            <a:off x="1412875" y="431355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596255" y="2449195"/>
            <a:ext cx="1468755"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服务器</a:t>
            </a:r>
          </a:p>
        </p:txBody>
      </p:sp>
      <p:sp>
        <p:nvSpPr>
          <p:cNvPr id="4" name="上箭头 3"/>
          <p:cNvSpPr/>
          <p:nvPr/>
        </p:nvSpPr>
        <p:spPr>
          <a:xfrm>
            <a:off x="5989955" y="3446780"/>
            <a:ext cx="588010" cy="1405890"/>
          </a:xfrm>
          <a:prstGeom prst="upArrow">
            <a:avLst/>
          </a:prstGeom>
          <a:solidFill>
            <a:srgbClr val="7FB1D8"/>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n/>
                <a:solidFill>
                  <a:schemeClr val="tx1"/>
                </a:solidFill>
                <a:effectLst>
                  <a:outerShdw blurRad="38100" dist="19050" dir="2700000" algn="tl" rotWithShape="0">
                    <a:schemeClr val="dk1">
                      <a:alpha val="40000"/>
                    </a:schemeClr>
                  </a:outerShdw>
                </a:effectLst>
                <a:sym typeface="+mn-ea"/>
              </a:rPr>
              <a:t>注册请求</a:t>
            </a:r>
          </a:p>
        </p:txBody>
      </p:sp>
    </p:spTree>
    <p:extLst>
      <p:ext uri="{BB962C8B-B14F-4D97-AF65-F5344CB8AC3E}">
        <p14:creationId xmlns:p14="http://schemas.microsoft.com/office/powerpoint/2010/main" val="1772838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91005"/>
            <a:ext cx="4982210" cy="2147570"/>
          </a:xfrm>
        </p:spPr>
        <p:txBody>
          <a:bodyPr>
            <a:normAutofit lnSpcReduction="10000"/>
          </a:bodyPr>
          <a:lstStyle/>
          <a:p>
            <a:r>
              <a:rPr lang="zh-CN" altLang="en-US"/>
              <a:t>服务器返回注册结果：</a:t>
            </a:r>
            <a:endParaRPr lang="en-US" altLang="zh-CN"/>
          </a:p>
          <a:p>
            <a:pPr lvl="1" algn="ctr"/>
            <a:r>
              <a:rPr lang="zh-CN" altLang="en-US" sz="2000"/>
              <a:t>请求类型：注册结果</a:t>
            </a:r>
          </a:p>
          <a:p>
            <a:pPr lvl="1" algn="ctr"/>
            <a:r>
              <a:rPr lang="zh-CN" altLang="en-US" sz="2000"/>
              <a:t>目标地址：物管理器地址</a:t>
            </a:r>
          </a:p>
          <a:p>
            <a:pPr lvl="1" algn="ctr"/>
            <a:r>
              <a:rPr lang="zh-CN" altLang="en-US" sz="2000"/>
              <a:t>目标名称：设备名称</a:t>
            </a:r>
          </a:p>
          <a:p>
            <a:pPr lvl="1" algn="ctr"/>
            <a:r>
              <a:rPr lang="zh-CN" altLang="en-US" sz="2000"/>
              <a:t>消息内容：注册成功</a:t>
            </a:r>
            <a:r>
              <a:rPr lang="en-US" altLang="zh-CN" sz="2000"/>
              <a:t>/</a:t>
            </a:r>
            <a:r>
              <a:rPr lang="zh-CN" altLang="en-US" sz="2000"/>
              <a:t>失败</a:t>
            </a:r>
          </a:p>
        </p:txBody>
      </p:sp>
      <p:sp>
        <p:nvSpPr>
          <p:cNvPr id="3" name="标题 2"/>
          <p:cNvSpPr>
            <a:spLocks noGrp="1"/>
          </p:cNvSpPr>
          <p:nvPr>
            <p:ph type="title"/>
          </p:nvPr>
        </p:nvSpPr>
        <p:spPr/>
        <p:txBody>
          <a:bodyPr/>
          <a:lstStyle/>
          <a:p>
            <a:r>
              <a:rPr lang="zh-CN" altLang="en-US"/>
              <a:t>物关</a:t>
            </a:r>
            <a:r>
              <a:rPr lang="en-US" altLang="zh-CN"/>
              <a:t>-</a:t>
            </a:r>
            <a:r>
              <a:rPr lang="zh-CN" altLang="en-US"/>
              <a:t>物设备注册</a:t>
            </a:r>
          </a:p>
        </p:txBody>
      </p:sp>
      <p:sp>
        <p:nvSpPr>
          <p:cNvPr id="13" name="矩形 12"/>
          <p:cNvSpPr/>
          <p:nvPr/>
        </p:nvSpPr>
        <p:spPr>
          <a:xfrm>
            <a:off x="892175" y="398208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16" name="直接连接符 15"/>
          <p:cNvCxnSpPr/>
          <p:nvPr/>
        </p:nvCxnSpPr>
        <p:spPr>
          <a:xfrm>
            <a:off x="6330315" y="431482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25795" y="492696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18" name="矩形 17"/>
          <p:cNvSpPr/>
          <p:nvPr/>
        </p:nvSpPr>
        <p:spPr>
          <a:xfrm>
            <a:off x="2645410" y="492823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19" name="直接连接符 18"/>
          <p:cNvCxnSpPr/>
          <p:nvPr/>
        </p:nvCxnSpPr>
        <p:spPr>
          <a:xfrm>
            <a:off x="3262630" y="431419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04545" y="492696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21" name="直接连接符 20"/>
          <p:cNvCxnSpPr/>
          <p:nvPr/>
        </p:nvCxnSpPr>
        <p:spPr>
          <a:xfrm>
            <a:off x="1412875" y="431355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596255" y="2449195"/>
            <a:ext cx="1468755"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服务器</a:t>
            </a:r>
          </a:p>
        </p:txBody>
      </p:sp>
      <p:sp>
        <p:nvSpPr>
          <p:cNvPr id="5" name="下箭头 4"/>
          <p:cNvSpPr/>
          <p:nvPr/>
        </p:nvSpPr>
        <p:spPr>
          <a:xfrm>
            <a:off x="6036310" y="3445510"/>
            <a:ext cx="588010" cy="1405890"/>
          </a:xfrm>
          <a:prstGeom prst="downArrow">
            <a:avLst/>
          </a:prstGeom>
          <a:solidFill>
            <a:srgbClr val="7FB1D8"/>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effectLst>
                  <a:outerShdw blurRad="38100" dist="19050" dir="2700000" algn="tl" rotWithShape="0">
                    <a:schemeClr val="dk1">
                      <a:alpha val="40000"/>
                    </a:schemeClr>
                  </a:outerShdw>
                </a:effectLst>
                <a:sym typeface="+mn-ea"/>
              </a:rPr>
              <a:t>注册结果</a:t>
            </a:r>
          </a:p>
        </p:txBody>
      </p:sp>
    </p:spTree>
    <p:extLst>
      <p:ext uri="{BB962C8B-B14F-4D97-AF65-F5344CB8AC3E}">
        <p14:creationId xmlns:p14="http://schemas.microsoft.com/office/powerpoint/2010/main" val="157234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研究</a:t>
            </a:r>
            <a:r>
              <a:rPr lang="zh-CN" altLang="en-US" sz="2400" dirty="0" smtClean="0"/>
              <a:t>背景和存在的问题</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smtClean="0"/>
              <a:t>国内外研究现状</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smtClean="0"/>
              <a:t>解决问题面临的困难</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smtClean="0"/>
              <a:t>解决方案</a:t>
            </a:r>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smtClean="0"/>
              <a:t>设计方法</a:t>
            </a:r>
            <a:endParaRPr lang="zh-CN" altLang="en-US" sz="2400" dirty="0"/>
          </a:p>
        </p:txBody>
      </p:sp>
    </p:spTree>
    <p:extLst>
      <p:ext uri="{BB962C8B-B14F-4D97-AF65-F5344CB8AC3E}">
        <p14:creationId xmlns:p14="http://schemas.microsoft.com/office/powerpoint/2010/main" val="1521015722"/>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91005"/>
            <a:ext cx="4982210" cy="2147570"/>
          </a:xfrm>
        </p:spPr>
        <p:txBody>
          <a:bodyPr>
            <a:normAutofit/>
          </a:bodyPr>
          <a:lstStyle/>
          <a:p>
            <a:r>
              <a:rPr lang="zh-CN" altLang="en-US"/>
              <a:t>物关将注册结果返回给物设备：</a:t>
            </a:r>
          </a:p>
          <a:p>
            <a:pPr lvl="1" algn="ctr"/>
            <a:r>
              <a:rPr lang="zh-CN" altLang="en-US" sz="2000"/>
              <a:t>注册成功</a:t>
            </a:r>
            <a:r>
              <a:rPr lang="en-US" altLang="zh-CN" sz="2000"/>
              <a:t>/</a:t>
            </a:r>
            <a:r>
              <a:rPr lang="zh-CN" altLang="zh-CN" sz="2000"/>
              <a:t>失败</a:t>
            </a:r>
          </a:p>
        </p:txBody>
      </p:sp>
      <p:sp>
        <p:nvSpPr>
          <p:cNvPr id="3" name="标题 2"/>
          <p:cNvSpPr>
            <a:spLocks noGrp="1"/>
          </p:cNvSpPr>
          <p:nvPr>
            <p:ph type="title"/>
          </p:nvPr>
        </p:nvSpPr>
        <p:spPr/>
        <p:txBody>
          <a:bodyPr/>
          <a:lstStyle/>
          <a:p>
            <a:r>
              <a:rPr lang="zh-CN" altLang="en-US"/>
              <a:t>物关</a:t>
            </a:r>
            <a:r>
              <a:rPr lang="en-US" altLang="zh-CN"/>
              <a:t>-</a:t>
            </a:r>
            <a:r>
              <a:rPr lang="zh-CN" altLang="en-US"/>
              <a:t>物设备注册</a:t>
            </a:r>
          </a:p>
        </p:txBody>
      </p:sp>
      <p:sp>
        <p:nvSpPr>
          <p:cNvPr id="13" name="矩形 12"/>
          <p:cNvSpPr/>
          <p:nvPr/>
        </p:nvSpPr>
        <p:spPr>
          <a:xfrm>
            <a:off x="892175" y="3982085"/>
            <a:ext cx="7011035" cy="332105"/>
          </a:xfrm>
          <a:prstGeom prst="rect">
            <a:avLst/>
          </a:prstGeom>
          <a:solidFill>
            <a:srgbClr val="FFFF0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局域网</a:t>
            </a:r>
          </a:p>
        </p:txBody>
      </p:sp>
      <p:cxnSp>
        <p:nvCxnSpPr>
          <p:cNvPr id="16" name="直接连接符 15"/>
          <p:cNvCxnSpPr/>
          <p:nvPr/>
        </p:nvCxnSpPr>
        <p:spPr>
          <a:xfrm>
            <a:off x="6330315" y="431482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25795" y="492696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物关</a:t>
            </a:r>
          </a:p>
        </p:txBody>
      </p:sp>
      <p:sp>
        <p:nvSpPr>
          <p:cNvPr id="18" name="矩形 17"/>
          <p:cNvSpPr/>
          <p:nvPr/>
        </p:nvSpPr>
        <p:spPr>
          <a:xfrm>
            <a:off x="2645410" y="492823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a:t>物设备</a:t>
            </a:r>
          </a:p>
        </p:txBody>
      </p:sp>
      <p:cxnSp>
        <p:nvCxnSpPr>
          <p:cNvPr id="19" name="直接连接符 18"/>
          <p:cNvCxnSpPr/>
          <p:nvPr/>
        </p:nvCxnSpPr>
        <p:spPr>
          <a:xfrm>
            <a:off x="3262630" y="4314190"/>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04545" y="4926965"/>
            <a:ext cx="1216025" cy="75120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21" name="直接连接符 20"/>
          <p:cNvCxnSpPr/>
          <p:nvPr/>
        </p:nvCxnSpPr>
        <p:spPr>
          <a:xfrm>
            <a:off x="1412875" y="4313555"/>
            <a:ext cx="0" cy="61341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596255" y="2449195"/>
            <a:ext cx="1468755"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sp>
        <p:nvSpPr>
          <p:cNvPr id="4" name="左箭头 3"/>
          <p:cNvSpPr/>
          <p:nvPr/>
        </p:nvSpPr>
        <p:spPr>
          <a:xfrm>
            <a:off x="4049395" y="5053330"/>
            <a:ext cx="1507490" cy="493395"/>
          </a:xfrm>
          <a:prstGeom prst="lef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n/>
                <a:solidFill>
                  <a:schemeClr val="tx1"/>
                </a:solidFill>
                <a:effectLst>
                  <a:outerShdw blurRad="38100" dist="19050" dir="2700000" algn="tl" rotWithShape="0">
                    <a:schemeClr val="dk1">
                      <a:alpha val="40000"/>
                    </a:schemeClr>
                  </a:outerShdw>
                </a:effectLst>
              </a:rPr>
              <a:t>注册结果</a:t>
            </a:r>
          </a:p>
        </p:txBody>
      </p:sp>
    </p:spTree>
    <p:extLst>
      <p:ext uri="{BB962C8B-B14F-4D97-AF65-F5344CB8AC3E}">
        <p14:creationId xmlns:p14="http://schemas.microsoft.com/office/powerpoint/2010/main" val="3622147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转发物设备与服务器的连接请求</a:t>
            </a:r>
            <a:r>
              <a:rPr lang="en-US" altLang="zh-CN"/>
              <a:t>/</a:t>
            </a:r>
            <a:r>
              <a:rPr lang="zh-CN" altLang="en-US"/>
              <a:t>响应通信包：</a:t>
            </a:r>
          </a:p>
          <a:p>
            <a:pPr lvl="1"/>
            <a:r>
              <a:rPr lang="zh-CN" altLang="en-US"/>
              <a:t>将物设备发起的通信请求发送给服务器，</a:t>
            </a:r>
          </a:p>
          <a:p>
            <a:pPr lvl="1"/>
            <a:r>
              <a:rPr lang="zh-CN" altLang="en-US"/>
              <a:t>将服务器返回的结果转发给物设备；</a:t>
            </a:r>
          </a:p>
          <a:p>
            <a:pPr marL="228600" lvl="0" indent="-228600">
              <a:buFont typeface="Calibri" panose="020F0502020204030204" pitchFamily="34" charset="0"/>
              <a:buChar char="▪"/>
            </a:pPr>
            <a:r>
              <a:rPr lang="zh-CN" altLang="en-US">
                <a:solidFill>
                  <a:schemeClr val="tx1"/>
                </a:solidFill>
              </a:rPr>
              <a:t>作为通信中间人确保信息的完整性与安全性：</a:t>
            </a:r>
          </a:p>
          <a:p>
            <a:pPr marL="685800" lvl="1" indent="-228600">
              <a:buFont typeface="Calibri" panose="020F0502020204030204" pitchFamily="34" charset="0"/>
              <a:buChar char="▪"/>
            </a:pPr>
            <a:r>
              <a:rPr lang="zh-CN" altLang="en-US">
                <a:solidFill>
                  <a:schemeClr val="tx1"/>
                </a:solidFill>
              </a:rPr>
              <a:t>添加校验码与密钥，并进行核对；</a:t>
            </a:r>
          </a:p>
        </p:txBody>
      </p:sp>
      <p:sp>
        <p:nvSpPr>
          <p:cNvPr id="3" name="标题 2"/>
          <p:cNvSpPr>
            <a:spLocks noGrp="1"/>
          </p:cNvSpPr>
          <p:nvPr>
            <p:ph type="title"/>
          </p:nvPr>
        </p:nvSpPr>
        <p:spPr/>
        <p:txBody>
          <a:bodyPr/>
          <a:lstStyle/>
          <a:p>
            <a:r>
              <a:rPr lang="zh-CN" altLang="en-US"/>
              <a:t>物关</a:t>
            </a:r>
            <a:r>
              <a:rPr lang="en-US" altLang="zh-CN"/>
              <a:t>-</a:t>
            </a:r>
            <a:r>
              <a:rPr lang="zh-CN" altLang="en-US"/>
              <a:t>通信处理</a:t>
            </a:r>
          </a:p>
        </p:txBody>
      </p:sp>
    </p:spTree>
    <p:extLst>
      <p:ext uri="{BB962C8B-B14F-4D97-AF65-F5344CB8AC3E}">
        <p14:creationId xmlns:p14="http://schemas.microsoft.com/office/powerpoint/2010/main" val="87211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物设备发出原始通信包；</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sp>
        <p:nvSpPr>
          <p:cNvPr id="22" name="矩形 21"/>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a:off x="1954530" y="4555490"/>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3" name="图片 12" descr="file"/>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150745" y="4033520"/>
            <a:ext cx="452755" cy="452755"/>
          </a:xfrm>
          <a:prstGeom prst="rect">
            <a:avLst/>
          </a:prstGeom>
        </p:spPr>
      </p:pic>
    </p:spTree>
    <p:extLst>
      <p:ext uri="{BB962C8B-B14F-4D97-AF65-F5344CB8AC3E}">
        <p14:creationId xmlns:p14="http://schemas.microsoft.com/office/powerpoint/2010/main" val="315210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物关对通信包数据进行计算，添加</a:t>
            </a:r>
            <a:r>
              <a:rPr lang="en-US" altLang="zh-CN"/>
              <a:t>MD5</a:t>
            </a:r>
            <a:r>
              <a:rPr lang="zh-CN" altLang="en-US"/>
              <a:t>校验码；</a:t>
            </a:r>
          </a:p>
          <a:p>
            <a:r>
              <a:rPr lang="zh-CN" altLang="en-US"/>
              <a:t>物关将校验过的数据发送给服务器；</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rot="16200000">
            <a:off x="3106420" y="3826510"/>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单圆角矩形 14"/>
          <p:cNvSpPr/>
          <p:nvPr/>
        </p:nvSpPr>
        <p:spPr>
          <a:xfrm>
            <a:off x="2560320" y="3595370"/>
            <a:ext cx="775335" cy="887730"/>
          </a:xfrm>
          <a:prstGeom prst="snipRoundRect">
            <a:avLst/>
          </a:prstGeom>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tLang="zh-CN" sz="1600">
                <a:ln/>
                <a:solidFill>
                  <a:schemeClr val="accent4"/>
                </a:solidFill>
                <a:effectLst/>
              </a:rPr>
              <a:t>md5</a:t>
            </a:r>
            <a:endParaRPr lang="en-US" altLang="zh-CN">
              <a:ln/>
              <a:solidFill>
                <a:schemeClr val="accent4"/>
              </a:solidFill>
            </a:endParaRPr>
          </a:p>
          <a:p>
            <a:pPr algn="ctr"/>
            <a:endParaRPr lang="en-US" altLang="zh-CN">
              <a:ln/>
              <a:solidFill>
                <a:schemeClr val="accent4"/>
              </a:solidFill>
            </a:endParaRPr>
          </a:p>
          <a:p>
            <a:pPr algn="ctr"/>
            <a:endParaRPr lang="en-US" altLang="zh-CN">
              <a:ln/>
              <a:solidFill>
                <a:schemeClr val="accent4"/>
              </a:solidFill>
            </a:endParaRPr>
          </a:p>
        </p:txBody>
      </p:sp>
      <p:pic>
        <p:nvPicPr>
          <p:cNvPr id="13" name="图片 12" descr="file"/>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721610" y="3914775"/>
            <a:ext cx="452755" cy="452755"/>
          </a:xfrm>
          <a:prstGeom prst="rect">
            <a:avLst/>
          </a:prstGeom>
        </p:spPr>
      </p:pic>
    </p:spTree>
    <p:extLst>
      <p:ext uri="{BB962C8B-B14F-4D97-AF65-F5344CB8AC3E}">
        <p14:creationId xmlns:p14="http://schemas.microsoft.com/office/powerpoint/2010/main" val="1346954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服务器将通信包转发给目标物关；</a:t>
            </a:r>
          </a:p>
          <a:p>
            <a:r>
              <a:rPr lang="zh-CN" altLang="en-US"/>
              <a:t>目标物关对数据进行校验；</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rot="5400000">
            <a:off x="4808855" y="3885565"/>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单圆角矩形 14"/>
          <p:cNvSpPr/>
          <p:nvPr/>
        </p:nvSpPr>
        <p:spPr>
          <a:xfrm>
            <a:off x="5576570" y="3595370"/>
            <a:ext cx="775335" cy="887730"/>
          </a:xfrm>
          <a:prstGeom prst="snipRoundRect">
            <a:avLst/>
          </a:prstGeom>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tLang="zh-CN" sz="1600">
                <a:solidFill>
                  <a:schemeClr val="accent4"/>
                </a:solidFill>
                <a:effectLst/>
              </a:rPr>
              <a:t>md5</a:t>
            </a:r>
            <a:endParaRPr lang="en-US" altLang="zh-CN">
              <a:solidFill>
                <a:schemeClr val="accent4"/>
              </a:solidFill>
            </a:endParaRPr>
          </a:p>
          <a:p>
            <a:pPr algn="ctr"/>
            <a:endParaRPr lang="en-US" altLang="zh-CN">
              <a:solidFill>
                <a:schemeClr val="accent4"/>
              </a:solidFill>
            </a:endParaRPr>
          </a:p>
          <a:p>
            <a:pPr algn="ctr"/>
            <a:endParaRPr lang="en-US" altLang="zh-CN">
              <a:solidFill>
                <a:schemeClr val="accent4"/>
              </a:solidFill>
            </a:endParaRPr>
          </a:p>
        </p:txBody>
      </p:sp>
      <p:pic>
        <p:nvPicPr>
          <p:cNvPr id="13" name="图片 12" descr="file"/>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37860" y="3914775"/>
            <a:ext cx="452755" cy="452755"/>
          </a:xfrm>
          <a:prstGeom prst="rect">
            <a:avLst/>
          </a:prstGeom>
        </p:spPr>
      </p:pic>
    </p:spTree>
    <p:extLst>
      <p:ext uri="{BB962C8B-B14F-4D97-AF65-F5344CB8AC3E}">
        <p14:creationId xmlns:p14="http://schemas.microsoft.com/office/powerpoint/2010/main" val="771998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校验失败！</a:t>
            </a:r>
          </a:p>
          <a:p>
            <a:r>
              <a:rPr lang="zh-CN" altLang="en-US"/>
              <a:t>目标物关将失败结果告知服务器，服务器再告知数据发送者；</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rot="16200000">
            <a:off x="4808855" y="3885565"/>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单圆角矩形 14"/>
          <p:cNvSpPr/>
          <p:nvPr/>
        </p:nvSpPr>
        <p:spPr>
          <a:xfrm>
            <a:off x="5576570" y="3595370"/>
            <a:ext cx="775335" cy="887730"/>
          </a:xfrm>
          <a:prstGeom prst="snipRound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tLang="zh-CN" sz="1600">
                <a:solidFill>
                  <a:srgbClr val="FF0000"/>
                </a:solidFill>
                <a:effectLst/>
              </a:rPr>
              <a:t>md5</a:t>
            </a:r>
            <a:endParaRPr lang="en-US" altLang="zh-CN">
              <a:solidFill>
                <a:schemeClr val="accent4"/>
              </a:solidFill>
            </a:endParaRPr>
          </a:p>
          <a:p>
            <a:pPr algn="ctr"/>
            <a:endParaRPr lang="en-US" altLang="zh-CN">
              <a:solidFill>
                <a:schemeClr val="accent4"/>
              </a:solidFill>
            </a:endParaRPr>
          </a:p>
          <a:p>
            <a:pPr algn="ctr"/>
            <a:endParaRPr lang="en-US" altLang="zh-CN">
              <a:solidFill>
                <a:schemeClr val="accent4"/>
              </a:solidFill>
            </a:endParaRPr>
          </a:p>
        </p:txBody>
      </p:sp>
      <p:pic>
        <p:nvPicPr>
          <p:cNvPr id="13" name="图片 12" descr="file"/>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37860" y="3914775"/>
            <a:ext cx="452755" cy="452755"/>
          </a:xfrm>
          <a:prstGeom prst="rect">
            <a:avLst/>
          </a:prstGeom>
        </p:spPr>
      </p:pic>
      <p:sp>
        <p:nvSpPr>
          <p:cNvPr id="16" name="文本框 15"/>
          <p:cNvSpPr txBox="1"/>
          <p:nvPr/>
        </p:nvSpPr>
        <p:spPr>
          <a:xfrm>
            <a:off x="5601335" y="3533140"/>
            <a:ext cx="751205" cy="1106805"/>
          </a:xfrm>
          <a:prstGeom prst="rect">
            <a:avLst/>
          </a:prstGeom>
          <a:noFill/>
        </p:spPr>
        <p:txBody>
          <a:bodyPr wrap="square" rtlCol="0">
            <a:spAutoFit/>
          </a:bodyPr>
          <a:lstStyle/>
          <a:p>
            <a:r>
              <a:rPr lang="en-US" altLang="zh-CN" sz="6600">
                <a:solidFill>
                  <a:srgbClr val="FF0000"/>
                </a:solidFill>
                <a:latin typeface="微软雅黑" panose="020B0503020204020204" pitchFamily="34" charset="-122"/>
                <a:ea typeface="微软雅黑" panose="020B0503020204020204" pitchFamily="34" charset="-122"/>
              </a:rPr>
              <a:t>X</a:t>
            </a:r>
          </a:p>
        </p:txBody>
      </p:sp>
    </p:spTree>
    <p:extLst>
      <p:ext uri="{BB962C8B-B14F-4D97-AF65-F5344CB8AC3E}">
        <p14:creationId xmlns:p14="http://schemas.microsoft.com/office/powerpoint/2010/main" val="302944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30" y="1685925"/>
            <a:ext cx="8373110" cy="4921250"/>
          </a:xfrm>
        </p:spPr>
        <p:txBody>
          <a:bodyPr/>
          <a:lstStyle/>
          <a:p>
            <a:r>
              <a:rPr lang="zh-CN" altLang="en-US"/>
              <a:t>校验成功；</a:t>
            </a:r>
          </a:p>
          <a:p>
            <a:r>
              <a:rPr lang="zh-CN" altLang="en-US"/>
              <a:t>目标物关与物设备进行数据交互；</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左右箭头 16"/>
          <p:cNvSpPr/>
          <p:nvPr/>
        </p:nvSpPr>
        <p:spPr>
          <a:xfrm>
            <a:off x="5918200" y="4542155"/>
            <a:ext cx="996315" cy="332740"/>
          </a:xfrm>
          <a:prstGeom prst="lef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60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目标物关计算返回的数据获得</a:t>
            </a:r>
            <a:r>
              <a:rPr lang="en-US" altLang="zh-CN"/>
              <a:t>md5</a:t>
            </a:r>
            <a:r>
              <a:rPr lang="zh-CN" altLang="en-US"/>
              <a:t>校验码，将校验保护的数据回传；</a:t>
            </a:r>
          </a:p>
          <a:p>
            <a:r>
              <a:rPr lang="zh-CN" altLang="en-US"/>
              <a:t>最初的物关对返回数据进行同样的校验；</a:t>
            </a:r>
          </a:p>
        </p:txBody>
      </p:sp>
      <p:sp>
        <p:nvSpPr>
          <p:cNvPr id="3" name="标题 2"/>
          <p:cNvSpPr>
            <a:spLocks noGrp="1"/>
          </p:cNvSpPr>
          <p:nvPr>
            <p:ph type="title"/>
          </p:nvPr>
        </p:nvSpPr>
        <p:spPr/>
        <p:txBody>
          <a:bodyPr/>
          <a:lstStyle/>
          <a:p>
            <a:r>
              <a:rPr lang="zh-CN" altLang="en-US"/>
              <a:t>物关</a:t>
            </a:r>
            <a:r>
              <a:rPr lang="en-US" altLang="zh-CN"/>
              <a:t>-MD5</a:t>
            </a:r>
            <a:r>
              <a:rPr lang="zh-CN" altLang="en-US"/>
              <a:t>校验</a:t>
            </a:r>
          </a:p>
        </p:txBody>
      </p:sp>
      <p:sp>
        <p:nvSpPr>
          <p:cNvPr id="4" name="矩形 3"/>
          <p:cNvSpPr/>
          <p:nvPr/>
        </p:nvSpPr>
        <p:spPr>
          <a:xfrm>
            <a:off x="2947670" y="4365625"/>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5" name="矩形 4"/>
          <p:cNvSpPr/>
          <p:nvPr/>
        </p:nvSpPr>
        <p:spPr>
          <a:xfrm>
            <a:off x="673100" y="436562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6" name="直接连接符 5"/>
          <p:cNvCxnSpPr>
            <a:stCxn id="5" idx="3"/>
            <a:endCxn id="4" idx="1"/>
          </p:cNvCxnSpPr>
          <p:nvPr/>
        </p:nvCxnSpPr>
        <p:spPr>
          <a:xfrm flipV="1">
            <a:off x="1908175" y="4739005"/>
            <a:ext cx="1039495" cy="8255"/>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7410" y="4373880"/>
            <a:ext cx="1209675" cy="74676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物关</a:t>
            </a:r>
          </a:p>
        </p:txBody>
      </p:sp>
      <p:sp>
        <p:nvSpPr>
          <p:cNvPr id="8" name="矩形 7"/>
          <p:cNvSpPr/>
          <p:nvPr/>
        </p:nvSpPr>
        <p:spPr>
          <a:xfrm>
            <a:off x="6914515" y="4358005"/>
            <a:ext cx="1235075" cy="7626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物设备</a:t>
            </a:r>
          </a:p>
        </p:txBody>
      </p:sp>
      <p:cxnSp>
        <p:nvCxnSpPr>
          <p:cNvPr id="9" name="直接连接符 8"/>
          <p:cNvCxnSpPr>
            <a:stCxn id="8" idx="1"/>
            <a:endCxn id="7" idx="3"/>
          </p:cNvCxnSpPr>
          <p:nvPr/>
        </p:nvCxnSpPr>
        <p:spPr>
          <a:xfrm flipH="1">
            <a:off x="5887085" y="4739640"/>
            <a:ext cx="1027430" cy="7620"/>
          </a:xfrm>
          <a:prstGeom prst="line">
            <a:avLst/>
          </a:prstGeom>
          <a:ln w="285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0"/>
          </p:cNvCxnSpPr>
          <p:nvPr/>
        </p:nvCxnSpPr>
        <p:spPr>
          <a:xfrm flipV="1">
            <a:off x="5282565" y="3824605"/>
            <a:ext cx="1905" cy="5492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96615" y="2875915"/>
            <a:ext cx="1987550" cy="906780"/>
          </a:xfrm>
          <a:prstGeom prst="rect">
            <a:avLst/>
          </a:prstGeom>
          <a:solidFill>
            <a:schemeClr val="tx2">
              <a:lumMod val="40000"/>
              <a:lumOff val="60000"/>
            </a:schemeClr>
          </a:solidFill>
          <a:ln>
            <a:solidFill>
              <a:schemeClr val="dk1">
                <a:alpha val="8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服务器</a:t>
            </a:r>
          </a:p>
        </p:txBody>
      </p:sp>
      <p:cxnSp>
        <p:nvCxnSpPr>
          <p:cNvPr id="11" name="直接连接符 10"/>
          <p:cNvCxnSpPr>
            <a:stCxn id="4" idx="0"/>
          </p:cNvCxnSpPr>
          <p:nvPr/>
        </p:nvCxnSpPr>
        <p:spPr>
          <a:xfrm flipV="1">
            <a:off x="3552825" y="3824605"/>
            <a:ext cx="1905" cy="54102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rot="10800000">
            <a:off x="5927090" y="4555490"/>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单圆角矩形 14"/>
          <p:cNvSpPr/>
          <p:nvPr/>
        </p:nvSpPr>
        <p:spPr>
          <a:xfrm>
            <a:off x="5576570" y="3595370"/>
            <a:ext cx="775335" cy="887730"/>
          </a:xfrm>
          <a:prstGeom prst="snipRoundRect">
            <a:avLst/>
          </a:prstGeom>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tLang="zh-CN" sz="1600">
                <a:solidFill>
                  <a:schemeClr val="accent4"/>
                </a:solidFill>
                <a:effectLst/>
              </a:rPr>
              <a:t>md5</a:t>
            </a:r>
            <a:endParaRPr lang="en-US" altLang="zh-CN">
              <a:solidFill>
                <a:schemeClr val="accent4"/>
              </a:solidFill>
            </a:endParaRPr>
          </a:p>
          <a:p>
            <a:pPr algn="ctr"/>
            <a:endParaRPr lang="en-US" altLang="zh-CN">
              <a:solidFill>
                <a:schemeClr val="accent4"/>
              </a:solidFill>
            </a:endParaRPr>
          </a:p>
          <a:p>
            <a:pPr algn="ctr"/>
            <a:endParaRPr lang="en-US" altLang="zh-CN">
              <a:solidFill>
                <a:schemeClr val="accent4"/>
              </a:solidFill>
            </a:endParaRPr>
          </a:p>
        </p:txBody>
      </p:sp>
      <p:pic>
        <p:nvPicPr>
          <p:cNvPr id="13" name="图片 12" descr="file"/>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37860" y="3914775"/>
            <a:ext cx="452755" cy="452755"/>
          </a:xfrm>
          <a:prstGeom prst="rect">
            <a:avLst/>
          </a:prstGeom>
        </p:spPr>
      </p:pic>
      <p:sp>
        <p:nvSpPr>
          <p:cNvPr id="16" name="右箭头 15"/>
          <p:cNvSpPr/>
          <p:nvPr/>
        </p:nvSpPr>
        <p:spPr>
          <a:xfrm rot="16200000">
            <a:off x="4810125" y="3856355"/>
            <a:ext cx="946785" cy="366395"/>
          </a:xfrm>
          <a:prstGeom prst="rightArrow">
            <a:avLst/>
          </a:prstGeom>
          <a:solidFill>
            <a:srgbClr val="7FB1D8"/>
          </a:solidFill>
          <a:ln w="31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045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30317" y="4214519"/>
            <a:ext cx="7083365" cy="899510"/>
          </a:xfrm>
        </p:spPr>
        <p:txBody>
          <a:bodyPr/>
          <a:lstStyle/>
          <a:p>
            <a:r>
              <a:rPr lang="zh-CN" altLang="en-US" sz="2800" dirty="0" smtClean="0"/>
              <a:t>应用实例与总结</a:t>
            </a:r>
            <a:endParaRPr lang="zh-CN" altLang="en-US" sz="2800" dirty="0"/>
          </a:p>
        </p:txBody>
      </p:sp>
      <p:sp>
        <p:nvSpPr>
          <p:cNvPr id="5" name="副标题 4"/>
          <p:cNvSpPr>
            <a:spLocks noGrp="1"/>
          </p:cNvSpPr>
          <p:nvPr>
            <p:ph type="subTitle" idx="1"/>
          </p:nvPr>
        </p:nvSpPr>
        <p:spPr>
          <a:xfrm>
            <a:off x="628649" y="5217546"/>
            <a:ext cx="7886700" cy="604299"/>
          </a:xfrm>
        </p:spPr>
        <p:txBody>
          <a:bodyPr/>
          <a:lstStyle/>
          <a:p>
            <a:r>
              <a:rPr lang="en-US" altLang="zh-CN" sz="1800" dirty="0" smtClean="0"/>
              <a:t>2019</a:t>
            </a:r>
            <a:r>
              <a:rPr lang="zh-CN" altLang="en-US" sz="1800" dirty="0" smtClean="0"/>
              <a:t>年</a:t>
            </a:r>
            <a:r>
              <a:rPr lang="en-US" altLang="zh-CN" sz="1800" dirty="0"/>
              <a:t>6</a:t>
            </a:r>
            <a:r>
              <a:rPr lang="zh-CN" altLang="en-US" sz="1800" dirty="0" smtClean="0"/>
              <a:t>月</a:t>
            </a:r>
            <a:r>
              <a:rPr lang="en-US" altLang="zh-CN" sz="1800" dirty="0" smtClean="0"/>
              <a:t>11</a:t>
            </a:r>
            <a:r>
              <a:rPr lang="zh-CN" altLang="en-US" sz="1800" dirty="0" smtClean="0"/>
              <a:t>日      詹典 金雪怡</a:t>
            </a:r>
            <a:endParaRPr lang="zh-CN" altLang="en-US" sz="1800" dirty="0"/>
          </a:p>
        </p:txBody>
      </p:sp>
    </p:spTree>
    <p:extLst>
      <p:ext uri="{BB962C8B-B14F-4D97-AF65-F5344CB8AC3E}">
        <p14:creationId xmlns:p14="http://schemas.microsoft.com/office/powerpoint/2010/main" val="4286537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调试工具</a:t>
            </a:r>
            <a:r>
              <a:rPr lang="en-US" altLang="zh-CN" dirty="0" smtClean="0"/>
              <a:t>+</a:t>
            </a:r>
            <a:r>
              <a:rPr lang="zh-CN" altLang="en-US" dirty="0" smtClean="0"/>
              <a:t>舜宇显微镜</a:t>
            </a:r>
            <a:endParaRPr lang="en-US" altLang="zh-CN" dirty="0" smtClean="0"/>
          </a:p>
          <a:p>
            <a:r>
              <a:rPr lang="zh-CN" altLang="en-US" dirty="0" smtClean="0"/>
              <a:t>调试工具是本系统开发的物联网通信模拟工具和物设备信息展示平台，能够展示所有物关和物设备的分布结构，并作为一种特殊的物设备接入物联网系统进行模拟通信</a:t>
            </a:r>
            <a:endParaRPr lang="zh-CN" altLang="en-US" dirty="0"/>
          </a:p>
        </p:txBody>
      </p:sp>
    </p:spTree>
    <p:extLst>
      <p:ext uri="{BB962C8B-B14F-4D97-AF65-F5344CB8AC3E}">
        <p14:creationId xmlns:p14="http://schemas.microsoft.com/office/powerpoint/2010/main" val="1335796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txBox="1">
            <a:spLocks/>
          </p:cNvSpPr>
          <p:nvPr/>
        </p:nvSpPr>
        <p:spPr>
          <a:xfrm>
            <a:off x="494024" y="9742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smtClean="0"/>
              <a:t>研究背景和存在的问题</a:t>
            </a:r>
            <a:endParaRPr lang="zh-CN" altLang="en-US" dirty="0"/>
          </a:p>
        </p:txBody>
      </p:sp>
      <p:sp>
        <p:nvSpPr>
          <p:cNvPr id="28" name="内容占位符 1"/>
          <p:cNvSpPr txBox="1">
            <a:spLocks/>
          </p:cNvSpPr>
          <p:nvPr/>
        </p:nvSpPr>
        <p:spPr>
          <a:xfrm>
            <a:off x="494025" y="1685678"/>
            <a:ext cx="8372163"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t>研究背景</a:t>
            </a:r>
            <a:endParaRPr lang="en-US" altLang="zh-CN" b="1" dirty="0" smtClean="0"/>
          </a:p>
          <a:p>
            <a:r>
              <a:rPr lang="zh-CN" altLang="en-US" sz="2000" dirty="0" smtClean="0"/>
              <a:t>物联网智能设备飞速发展，物设备产生的信息量与日俱增</a:t>
            </a:r>
            <a:endParaRPr lang="en-US" altLang="zh-CN" sz="2000" dirty="0" smtClean="0"/>
          </a:p>
          <a:p>
            <a:r>
              <a:rPr lang="zh-CN" altLang="en-US" sz="2000" dirty="0"/>
              <a:t>物</a:t>
            </a:r>
            <a:r>
              <a:rPr lang="zh-CN" altLang="en-US" sz="2000" dirty="0" smtClean="0"/>
              <a:t>设备数据需要相互传递，物设备之间需要实现相互通信</a:t>
            </a:r>
            <a:endParaRPr lang="en-US" altLang="zh-CN" sz="2000" dirty="0"/>
          </a:p>
          <a:p>
            <a:r>
              <a:rPr lang="zh-CN" altLang="en-US" sz="2000" dirty="0"/>
              <a:t>各</a:t>
            </a:r>
            <a:r>
              <a:rPr lang="zh-CN" altLang="en-US" sz="2000" dirty="0" smtClean="0"/>
              <a:t>大物联网平台闭门造车，形成信息系统孤岛，阻碍信息互通</a:t>
            </a:r>
            <a:endParaRPr lang="en-US" altLang="zh-CN" sz="2000" dirty="0" smtClean="0"/>
          </a:p>
          <a:p>
            <a:r>
              <a:rPr lang="zh-CN" altLang="en-US" b="1" dirty="0" smtClean="0"/>
              <a:t>存在的问题</a:t>
            </a:r>
            <a:endParaRPr lang="en-US" altLang="zh-CN" b="1" dirty="0"/>
          </a:p>
          <a:p>
            <a:r>
              <a:rPr lang="zh-CN" altLang="en-US" sz="2000" dirty="0" smtClean="0"/>
              <a:t>物设备在物联网系统中没有统一的表示方法</a:t>
            </a:r>
            <a:endParaRPr lang="en-US" altLang="zh-CN" sz="400" dirty="0" smtClean="0">
              <a:latin typeface="+mn-ea"/>
            </a:endParaRPr>
          </a:p>
          <a:p>
            <a:r>
              <a:rPr lang="zh-CN" altLang="en-US" sz="2000" dirty="0" smtClean="0"/>
              <a:t>陌生的物设备间无法相互调用服务</a:t>
            </a:r>
            <a:endParaRPr lang="en-US" altLang="zh-CN" sz="1800" dirty="0" smtClean="0"/>
          </a:p>
          <a:p>
            <a:r>
              <a:rPr lang="zh-CN" altLang="en-US" sz="2000" dirty="0"/>
              <a:t>异构系统中的物设备</a:t>
            </a:r>
            <a:r>
              <a:rPr lang="zh-CN" altLang="en-US" sz="2000" dirty="0" smtClean="0"/>
              <a:t>无法进行通信</a:t>
            </a:r>
            <a:endParaRPr lang="en-US" altLang="zh-CN" sz="2000" dirty="0" smtClean="0"/>
          </a:p>
          <a:p>
            <a:endParaRPr lang="en-US" altLang="zh-CN" sz="2000" dirty="0" smtClean="0"/>
          </a:p>
        </p:txBody>
      </p:sp>
    </p:spTree>
    <p:extLst>
      <p:ext uri="{BB962C8B-B14F-4D97-AF65-F5344CB8AC3E}">
        <p14:creationId xmlns:p14="http://schemas.microsoft.com/office/powerpoint/2010/main" val="45991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调试工具界面</a:t>
            </a:r>
            <a:endParaRPr lang="en-US" altLang="zh-CN" dirty="0" smtClean="0"/>
          </a:p>
          <a:p>
            <a:r>
              <a:rPr lang="zh-CN" altLang="en-US" dirty="0" smtClean="0"/>
              <a:t>左边是物关的树状分布展示结构，右边是物关搜索功能</a:t>
            </a:r>
            <a:endParaRPr lang="zh-CN" altLang="en-US" dirty="0"/>
          </a:p>
        </p:txBody>
      </p:sp>
      <p:pic>
        <p:nvPicPr>
          <p:cNvPr id="6" name="图片 5"/>
          <p:cNvPicPr/>
          <p:nvPr/>
        </p:nvPicPr>
        <p:blipFill>
          <a:blip r:embed="rId2"/>
          <a:stretch>
            <a:fillRect/>
          </a:stretch>
        </p:blipFill>
        <p:spPr>
          <a:xfrm>
            <a:off x="778905" y="2911797"/>
            <a:ext cx="5682279" cy="3592519"/>
          </a:xfrm>
          <a:prstGeom prst="rect">
            <a:avLst/>
          </a:prstGeom>
        </p:spPr>
      </p:pic>
    </p:spTree>
    <p:extLst>
      <p:ext uri="{BB962C8B-B14F-4D97-AF65-F5344CB8AC3E}">
        <p14:creationId xmlns:p14="http://schemas.microsoft.com/office/powerpoint/2010/main" val="239175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搜索结果展示</a:t>
            </a:r>
            <a:endParaRPr lang="en-US" altLang="zh-CN" dirty="0" smtClean="0"/>
          </a:p>
        </p:txBody>
      </p:sp>
      <p:pic>
        <p:nvPicPr>
          <p:cNvPr id="7" name="图片 6"/>
          <p:cNvPicPr/>
          <p:nvPr/>
        </p:nvPicPr>
        <p:blipFill>
          <a:blip r:embed="rId2"/>
          <a:stretch>
            <a:fillRect/>
          </a:stretch>
        </p:blipFill>
        <p:spPr>
          <a:xfrm>
            <a:off x="632046" y="2420093"/>
            <a:ext cx="6898813" cy="4041092"/>
          </a:xfrm>
          <a:prstGeom prst="rect">
            <a:avLst/>
          </a:prstGeom>
        </p:spPr>
      </p:pic>
    </p:spTree>
    <p:extLst>
      <p:ext uri="{BB962C8B-B14F-4D97-AF65-F5344CB8AC3E}">
        <p14:creationId xmlns:p14="http://schemas.microsoft.com/office/powerpoint/2010/main" val="3045342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点击物设备发起通信请求</a:t>
            </a:r>
            <a:endParaRPr lang="en-US" altLang="zh-CN" dirty="0" smtClean="0"/>
          </a:p>
        </p:txBody>
      </p:sp>
      <p:pic>
        <p:nvPicPr>
          <p:cNvPr id="5" name="图片 4"/>
          <p:cNvPicPr/>
          <p:nvPr/>
        </p:nvPicPr>
        <p:blipFill>
          <a:blip r:embed="rId2"/>
          <a:stretch>
            <a:fillRect/>
          </a:stretch>
        </p:blipFill>
        <p:spPr>
          <a:xfrm>
            <a:off x="753025" y="2385586"/>
            <a:ext cx="6544921" cy="4006587"/>
          </a:xfrm>
          <a:prstGeom prst="rect">
            <a:avLst/>
          </a:prstGeom>
        </p:spPr>
      </p:pic>
    </p:spTree>
    <p:extLst>
      <p:ext uri="{BB962C8B-B14F-4D97-AF65-F5344CB8AC3E}">
        <p14:creationId xmlns:p14="http://schemas.microsoft.com/office/powerpoint/2010/main" val="16634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a:t>调试</a:t>
            </a:r>
            <a:r>
              <a:rPr lang="zh-CN" altLang="en-US" dirty="0" smtClean="0"/>
              <a:t>工具通过通信机制获取到显微镜</a:t>
            </a:r>
            <a:r>
              <a:rPr lang="en-US" altLang="zh-CN" dirty="0" smtClean="0"/>
              <a:t>1</a:t>
            </a:r>
            <a:r>
              <a:rPr lang="zh-CN" altLang="en-US" dirty="0" smtClean="0"/>
              <a:t>的物功能表</a:t>
            </a:r>
            <a:endParaRPr lang="en-US" altLang="zh-CN" dirty="0" smtClean="0"/>
          </a:p>
        </p:txBody>
      </p:sp>
      <p:pic>
        <p:nvPicPr>
          <p:cNvPr id="6" name="图片 5"/>
          <p:cNvPicPr/>
          <p:nvPr/>
        </p:nvPicPr>
        <p:blipFill>
          <a:blip r:embed="rId2"/>
          <a:stretch>
            <a:fillRect/>
          </a:stretch>
        </p:blipFill>
        <p:spPr>
          <a:xfrm>
            <a:off x="632256" y="2282070"/>
            <a:ext cx="6889978" cy="4196368"/>
          </a:xfrm>
          <a:prstGeom prst="rect">
            <a:avLst/>
          </a:prstGeom>
        </p:spPr>
      </p:pic>
    </p:spTree>
    <p:extLst>
      <p:ext uri="{BB962C8B-B14F-4D97-AF65-F5344CB8AC3E}">
        <p14:creationId xmlns:p14="http://schemas.microsoft.com/office/powerpoint/2010/main" val="185940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显微镜</a:t>
            </a:r>
            <a:r>
              <a:rPr lang="en-US" altLang="zh-CN" dirty="0" smtClean="0"/>
              <a:t>1</a:t>
            </a:r>
            <a:r>
              <a:rPr lang="zh-CN" altLang="en-US" dirty="0" smtClean="0"/>
              <a:t>的服务接口信息</a:t>
            </a:r>
            <a:endParaRPr lang="en-US" altLang="zh-CN" dirty="0" smtClean="0"/>
          </a:p>
        </p:txBody>
      </p:sp>
      <p:pic>
        <p:nvPicPr>
          <p:cNvPr id="5" name="图片 4"/>
          <p:cNvPicPr/>
          <p:nvPr/>
        </p:nvPicPr>
        <p:blipFill>
          <a:blip r:embed="rId2"/>
          <a:stretch>
            <a:fillRect/>
          </a:stretch>
        </p:blipFill>
        <p:spPr>
          <a:xfrm>
            <a:off x="580288" y="2307949"/>
            <a:ext cx="7192111" cy="4161862"/>
          </a:xfrm>
          <a:prstGeom prst="rect">
            <a:avLst/>
          </a:prstGeom>
        </p:spPr>
      </p:pic>
    </p:spTree>
    <p:extLst>
      <p:ext uri="{BB962C8B-B14F-4D97-AF65-F5344CB8AC3E}">
        <p14:creationId xmlns:p14="http://schemas.microsoft.com/office/powerpoint/2010/main" val="143723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文本信息展示</a:t>
            </a:r>
            <a:endParaRPr lang="en-US" altLang="zh-CN" dirty="0" smtClean="0"/>
          </a:p>
        </p:txBody>
      </p:sp>
      <p:pic>
        <p:nvPicPr>
          <p:cNvPr id="6" name="图片 5"/>
          <p:cNvPicPr/>
          <p:nvPr/>
        </p:nvPicPr>
        <p:blipFill>
          <a:blip r:embed="rId2"/>
          <a:stretch>
            <a:fillRect/>
          </a:stretch>
        </p:blipFill>
        <p:spPr>
          <a:xfrm>
            <a:off x="623630" y="2299322"/>
            <a:ext cx="7183276" cy="4307853"/>
          </a:xfrm>
          <a:prstGeom prst="rect">
            <a:avLst/>
          </a:prstGeom>
        </p:spPr>
      </p:pic>
    </p:spTree>
    <p:extLst>
      <p:ext uri="{BB962C8B-B14F-4D97-AF65-F5344CB8AC3E}">
        <p14:creationId xmlns:p14="http://schemas.microsoft.com/office/powerpoint/2010/main" val="2618447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a:t>图片</a:t>
            </a:r>
            <a:r>
              <a:rPr lang="zh-CN" altLang="en-US" dirty="0" smtClean="0"/>
              <a:t>信息展示</a:t>
            </a:r>
            <a:endParaRPr lang="en-US" altLang="zh-CN" dirty="0" smtClean="0"/>
          </a:p>
        </p:txBody>
      </p:sp>
      <p:pic>
        <p:nvPicPr>
          <p:cNvPr id="7" name="图片 6"/>
          <p:cNvPicPr/>
          <p:nvPr/>
        </p:nvPicPr>
        <p:blipFill>
          <a:blip r:embed="rId2"/>
          <a:stretch>
            <a:fillRect/>
          </a:stretch>
        </p:blipFill>
        <p:spPr>
          <a:xfrm>
            <a:off x="494025" y="2213058"/>
            <a:ext cx="7597552" cy="4394117"/>
          </a:xfrm>
          <a:prstGeom prst="rect">
            <a:avLst/>
          </a:prstGeom>
        </p:spPr>
      </p:pic>
    </p:spTree>
    <p:extLst>
      <p:ext uri="{BB962C8B-B14F-4D97-AF65-F5344CB8AC3E}">
        <p14:creationId xmlns:p14="http://schemas.microsoft.com/office/powerpoint/2010/main" val="975427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应用实例</a:t>
            </a:r>
            <a:endParaRPr lang="zh-CN" altLang="en-US" dirty="0"/>
          </a:p>
        </p:txBody>
      </p:sp>
      <p:sp>
        <p:nvSpPr>
          <p:cNvPr id="3" name="内容占位符 2"/>
          <p:cNvSpPr>
            <a:spLocks noGrp="1"/>
          </p:cNvSpPr>
          <p:nvPr>
            <p:ph sz="quarter" idx="10"/>
          </p:nvPr>
        </p:nvSpPr>
        <p:spPr/>
        <p:txBody>
          <a:bodyPr/>
          <a:lstStyle/>
          <a:p>
            <a:r>
              <a:rPr lang="zh-CN" altLang="en-US" dirty="0" smtClean="0"/>
              <a:t>视频流信息展示（模拟）</a:t>
            </a:r>
            <a:endParaRPr lang="en-US" altLang="zh-CN" dirty="0" smtClean="0"/>
          </a:p>
        </p:txBody>
      </p:sp>
      <p:pic>
        <p:nvPicPr>
          <p:cNvPr id="5" name="图片 4"/>
          <p:cNvPicPr/>
          <p:nvPr/>
        </p:nvPicPr>
        <p:blipFill>
          <a:blip r:embed="rId2"/>
          <a:stretch>
            <a:fillRect/>
          </a:stretch>
        </p:blipFill>
        <p:spPr>
          <a:xfrm>
            <a:off x="494024" y="2299322"/>
            <a:ext cx="7226618" cy="4307854"/>
          </a:xfrm>
          <a:prstGeom prst="rect">
            <a:avLst/>
          </a:prstGeom>
        </p:spPr>
      </p:pic>
    </p:spTree>
    <p:extLst>
      <p:ext uri="{BB962C8B-B14F-4D97-AF65-F5344CB8AC3E}">
        <p14:creationId xmlns:p14="http://schemas.microsoft.com/office/powerpoint/2010/main" val="345522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sz="quarter" idx="10"/>
          </p:nvPr>
        </p:nvSpPr>
        <p:spPr/>
        <p:txBody>
          <a:bodyPr/>
          <a:lstStyle/>
          <a:p>
            <a:pPr marL="457200" indent="-457200">
              <a:buFont typeface="+mj-lt"/>
              <a:buAutoNum type="arabicPeriod"/>
            </a:pPr>
            <a:r>
              <a:rPr lang="zh-CN" altLang="en-US" dirty="0" smtClean="0"/>
              <a:t>提出了类自然语言编寻址的方法作为物联网中物设备的唯一标识</a:t>
            </a:r>
            <a:endParaRPr lang="en-US" altLang="zh-CN" dirty="0" smtClean="0"/>
          </a:p>
          <a:p>
            <a:pPr marL="457200" indent="-457200">
              <a:buFont typeface="+mj-lt"/>
              <a:buAutoNum type="arabicPeriod"/>
            </a:pPr>
            <a:r>
              <a:rPr lang="zh-CN" altLang="en-US" dirty="0" smtClean="0"/>
              <a:t>提出了物功能表作为物设备的表示方法与物联网通信过程中的物接口</a:t>
            </a:r>
            <a:endParaRPr lang="en-US" altLang="zh-CN" dirty="0" smtClean="0"/>
          </a:p>
          <a:p>
            <a:pPr marL="457200" indent="-457200">
              <a:buFont typeface="+mj-lt"/>
              <a:buAutoNum type="arabicPeriod"/>
            </a:pPr>
            <a:r>
              <a:rPr lang="zh-CN" altLang="en-US" dirty="0" smtClean="0"/>
              <a:t>提出了物关作为物联网通信中间件和物设备管理器</a:t>
            </a:r>
            <a:endParaRPr lang="en-US" altLang="zh-CN" dirty="0" smtClean="0"/>
          </a:p>
          <a:p>
            <a:pPr marL="457200" indent="-457200">
              <a:buFont typeface="+mj-lt"/>
              <a:buAutoNum type="arabicPeriod"/>
            </a:pPr>
            <a:r>
              <a:rPr lang="zh-CN" altLang="en-US" dirty="0" smtClean="0"/>
              <a:t>提出了物设备</a:t>
            </a:r>
            <a:r>
              <a:rPr lang="en-US" altLang="zh-CN" dirty="0" smtClean="0"/>
              <a:t>-</a:t>
            </a:r>
            <a:r>
              <a:rPr lang="zh-CN" altLang="en-US" dirty="0" smtClean="0"/>
              <a:t>物关</a:t>
            </a:r>
            <a:r>
              <a:rPr lang="en-US" altLang="zh-CN" dirty="0" smtClean="0"/>
              <a:t>-</a:t>
            </a:r>
            <a:r>
              <a:rPr lang="zh-CN" altLang="en-US" dirty="0" smtClean="0"/>
              <a:t>服务器的物联网系统架构</a:t>
            </a:r>
            <a:endParaRPr lang="en-US" altLang="zh-CN" dirty="0" smtClean="0"/>
          </a:p>
          <a:p>
            <a:pPr marL="457200" indent="-457200">
              <a:buFont typeface="+mj-lt"/>
              <a:buAutoNum type="arabicPeriod"/>
            </a:pPr>
            <a:r>
              <a:rPr lang="zh-CN" altLang="en-US" dirty="0" smtClean="0"/>
              <a:t>提出了一种异构系统中物设备的通信机制</a:t>
            </a:r>
            <a:endParaRPr lang="en-US" altLang="zh-CN" dirty="0" smtClean="0"/>
          </a:p>
          <a:p>
            <a:pPr marL="457200" indent="-457200">
              <a:buFont typeface="+mj-lt"/>
              <a:buAutoNum type="arabicPeriod"/>
            </a:pPr>
            <a:r>
              <a:rPr lang="zh-CN" altLang="en-US" dirty="0" smtClean="0"/>
              <a:t>设计并实现了物联网调试工具</a:t>
            </a:r>
            <a:endParaRPr lang="en-US" altLang="zh-CN" dirty="0" smtClean="0"/>
          </a:p>
          <a:p>
            <a:pPr marL="457200" indent="-457200">
              <a:buFont typeface="+mj-lt"/>
              <a:buAutoNum type="arabicPeriod"/>
            </a:pPr>
            <a:r>
              <a:rPr lang="zh-CN" altLang="en-US" dirty="0" smtClean="0"/>
              <a:t>通过调试工具验证了上述方法的可行性</a:t>
            </a:r>
            <a:endParaRPr lang="en-US" altLang="zh-CN" dirty="0" smtClean="0"/>
          </a:p>
          <a:p>
            <a:endParaRPr lang="en-US" altLang="zh-CN" dirty="0" smtClean="0"/>
          </a:p>
        </p:txBody>
      </p:sp>
    </p:spTree>
    <p:extLst>
      <p:ext uri="{BB962C8B-B14F-4D97-AF65-F5344CB8AC3E}">
        <p14:creationId xmlns:p14="http://schemas.microsoft.com/office/powerpoint/2010/main" val="163394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未来展望</a:t>
            </a:r>
            <a:endParaRPr lang="zh-CN" altLang="en-US" dirty="0"/>
          </a:p>
        </p:txBody>
      </p:sp>
      <p:sp>
        <p:nvSpPr>
          <p:cNvPr id="3" name="内容占位符 2"/>
          <p:cNvSpPr>
            <a:spLocks noGrp="1"/>
          </p:cNvSpPr>
          <p:nvPr>
            <p:ph sz="quarter" idx="10"/>
          </p:nvPr>
        </p:nvSpPr>
        <p:spPr/>
        <p:txBody>
          <a:bodyPr/>
          <a:lstStyle/>
          <a:p>
            <a:r>
              <a:rPr lang="zh-CN" altLang="en-US" dirty="0" smtClean="0"/>
              <a:t>自然语言处理：利用深度学习等自然语言处理的方法优化通信过程中自然语言解析步骤，以及物设备和物关的查找匹配过程。</a:t>
            </a:r>
            <a:endParaRPr lang="en-US" altLang="zh-CN" dirty="0" smtClean="0"/>
          </a:p>
          <a:p>
            <a:endParaRPr lang="en-US" altLang="zh-CN" dirty="0" smtClean="0"/>
          </a:p>
          <a:p>
            <a:r>
              <a:rPr lang="zh-CN" altLang="en-US" dirty="0"/>
              <a:t>物</a:t>
            </a:r>
            <a:r>
              <a:rPr lang="zh-CN" altLang="en-US" dirty="0" smtClean="0"/>
              <a:t>关与路由器合并：物关作为局域网内部的物设备管理器，作用与路由器及其相似，其硬件设备可以和路由器进行合并。</a:t>
            </a:r>
            <a:endParaRPr lang="en-US" altLang="zh-CN" dirty="0" smtClean="0"/>
          </a:p>
          <a:p>
            <a:endParaRPr lang="en-US" altLang="zh-CN" dirty="0" smtClean="0"/>
          </a:p>
          <a:p>
            <a:r>
              <a:rPr lang="zh-CN" altLang="en-US" dirty="0"/>
              <a:t>物</a:t>
            </a:r>
            <a:r>
              <a:rPr lang="zh-CN" altLang="en-US" dirty="0" smtClean="0"/>
              <a:t>联网地图：将类自然语言编寻址的方法与地图联系起来，通过地图来展示物关和物设备信息。</a:t>
            </a:r>
            <a:endParaRPr lang="en-US" altLang="zh-CN" dirty="0" smtClean="0"/>
          </a:p>
          <a:p>
            <a:endParaRPr lang="en-US" altLang="zh-CN" dirty="0" smtClean="0"/>
          </a:p>
        </p:txBody>
      </p:sp>
    </p:spTree>
    <p:extLst>
      <p:ext uri="{BB962C8B-B14F-4D97-AF65-F5344CB8AC3E}">
        <p14:creationId xmlns:p14="http://schemas.microsoft.com/office/powerpoint/2010/main" val="201818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txBox="1">
            <a:spLocks/>
          </p:cNvSpPr>
          <p:nvPr/>
        </p:nvSpPr>
        <p:spPr>
          <a:xfrm>
            <a:off x="494024" y="9742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smtClean="0"/>
              <a:t>解决问题所面临的困难</a:t>
            </a:r>
            <a:endParaRPr lang="zh-CN" altLang="en-US" dirty="0"/>
          </a:p>
        </p:txBody>
      </p:sp>
      <p:sp>
        <p:nvSpPr>
          <p:cNvPr id="28" name="内容占位符 1"/>
          <p:cNvSpPr txBox="1">
            <a:spLocks/>
          </p:cNvSpPr>
          <p:nvPr/>
        </p:nvSpPr>
        <p:spPr>
          <a:xfrm>
            <a:off x="494025" y="1685678"/>
            <a:ext cx="8372163"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物设备的服务接口和数据格式不同</a:t>
            </a:r>
            <a:endParaRPr lang="en-US" altLang="zh-CN" sz="2000" dirty="0" smtClean="0"/>
          </a:p>
          <a:p>
            <a:pPr marL="0" indent="0">
              <a:buNone/>
            </a:pPr>
            <a:r>
              <a:rPr lang="en-US" altLang="zh-CN" sz="2000" dirty="0"/>
              <a:t> </a:t>
            </a:r>
            <a:r>
              <a:rPr lang="en-US" altLang="zh-CN" sz="2000" dirty="0" smtClean="0"/>
              <a:t>   </a:t>
            </a:r>
            <a:r>
              <a:rPr lang="zh-CN" altLang="en-US" sz="2000" dirty="0" smtClean="0"/>
              <a:t>物设备的服务接口没有统一的格式无法自由地相互调用，各个物设备内部的数据格式也各不相同。</a:t>
            </a:r>
            <a:endParaRPr lang="en-US" altLang="zh-CN" sz="2000" dirty="0" smtClean="0"/>
          </a:p>
          <a:p>
            <a:pPr marL="0" indent="0">
              <a:buNone/>
            </a:pPr>
            <a:endParaRPr lang="en-US" altLang="zh-CN" sz="2000" dirty="0" smtClean="0"/>
          </a:p>
          <a:p>
            <a:r>
              <a:rPr lang="zh-CN" altLang="en-US" sz="2000" dirty="0" smtClean="0"/>
              <a:t>异构系统内部通信协议各不相同</a:t>
            </a:r>
            <a:endParaRPr lang="en-US" altLang="zh-CN" sz="2000" dirty="0" smtClean="0"/>
          </a:p>
          <a:p>
            <a:pPr marL="0" indent="0">
              <a:buNone/>
            </a:pPr>
            <a:r>
              <a:rPr lang="en-US" altLang="zh-CN" sz="2000" dirty="0"/>
              <a:t> </a:t>
            </a:r>
            <a:r>
              <a:rPr lang="en-US" altLang="zh-CN" sz="2000" dirty="0" smtClean="0"/>
              <a:t>   </a:t>
            </a:r>
            <a:r>
              <a:rPr lang="zh-CN" altLang="en-US" sz="2000" dirty="0" smtClean="0"/>
              <a:t>不同的物联网系统中物设备之间的通信协议各不相同，通信过程中的机制流程各不相同。</a:t>
            </a:r>
            <a:endParaRPr lang="en-US" altLang="zh-CN" sz="2000" dirty="0" smtClean="0"/>
          </a:p>
        </p:txBody>
      </p:sp>
    </p:spTree>
    <p:extLst>
      <p:ext uri="{BB962C8B-B14F-4D97-AF65-F5344CB8AC3E}">
        <p14:creationId xmlns:p14="http://schemas.microsoft.com/office/powerpoint/2010/main" val="15718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353FD76A-598F-4867-A359-A08B614A4F51}"/>
              </a:ext>
            </a:extLst>
          </p:cNvPr>
          <p:cNvSpPr>
            <a:spLocks noGrp="1"/>
          </p:cNvSpPr>
          <p:nvPr>
            <p:ph sz="quarter" idx="10"/>
          </p:nvPr>
        </p:nvSpPr>
        <p:spPr/>
        <p:txBody>
          <a:bodyPr/>
          <a:lstStyle/>
          <a:p>
            <a:r>
              <a:rPr lang="zh-CN" altLang="en-US" dirty="0" smtClean="0"/>
              <a:t>华为 </a:t>
            </a:r>
            <a:r>
              <a:rPr lang="en-US" altLang="zh-CN" dirty="0" err="1" smtClean="0"/>
              <a:t>LiteOS</a:t>
            </a:r>
            <a:endParaRPr lang="en-US" altLang="zh-CN" dirty="0"/>
          </a:p>
          <a:p>
            <a:pPr lvl="1"/>
            <a:r>
              <a:rPr lang="zh-CN" altLang="en-US" dirty="0"/>
              <a:t>物</a:t>
            </a:r>
            <a:r>
              <a:rPr lang="zh-CN" altLang="en-US" dirty="0" smtClean="0"/>
              <a:t>联网操作系统，提供接入华为云平台的服务接口</a:t>
            </a:r>
            <a:endParaRPr lang="en-US" altLang="zh-CN" dirty="0"/>
          </a:p>
          <a:p>
            <a:pPr lvl="1"/>
            <a:endParaRPr lang="en-US" altLang="zh-CN" dirty="0"/>
          </a:p>
          <a:p>
            <a:r>
              <a:rPr lang="en-US" altLang="zh-CN" dirty="0" err="1" smtClean="0"/>
              <a:t>Tridium</a:t>
            </a:r>
            <a:r>
              <a:rPr lang="en-US" altLang="zh-CN" dirty="0" smtClean="0"/>
              <a:t> Niagara</a:t>
            </a:r>
          </a:p>
          <a:p>
            <a:pPr lvl="1"/>
            <a:r>
              <a:rPr lang="zh-CN" altLang="en-US" dirty="0"/>
              <a:t>用于解决设备连接应用的软件框架平台</a:t>
            </a:r>
            <a:r>
              <a:rPr lang="zh-CN" altLang="en-US" dirty="0" smtClean="0"/>
              <a:t>技术</a:t>
            </a:r>
            <a:endParaRPr lang="en-US" altLang="zh-CN" dirty="0" smtClean="0"/>
          </a:p>
          <a:p>
            <a:pPr lvl="1"/>
            <a:endParaRPr lang="en-US" altLang="zh-CN" dirty="0"/>
          </a:p>
          <a:p>
            <a:r>
              <a:rPr lang="en-US" altLang="zh-CN" dirty="0" smtClean="0"/>
              <a:t>Handle System</a:t>
            </a:r>
            <a:endParaRPr lang="en-US" altLang="zh-CN" dirty="0"/>
          </a:p>
          <a:p>
            <a:pPr lvl="1"/>
            <a:r>
              <a:rPr lang="zh-CN" altLang="zh-CN" dirty="0"/>
              <a:t>提供有效的、可拓展的、可靠的全球名字服务和更为复杂的资源寻址和定位需求</a:t>
            </a:r>
            <a:endParaRPr lang="en-US" altLang="zh-CN" dirty="0"/>
          </a:p>
        </p:txBody>
      </p:sp>
      <p:sp>
        <p:nvSpPr>
          <p:cNvPr id="3" name="标题 2">
            <a:extLst>
              <a:ext uri="{FF2B5EF4-FFF2-40B4-BE49-F238E27FC236}">
                <a16:creationId xmlns="" xmlns:a16="http://schemas.microsoft.com/office/drawing/2014/main" id="{BC88836C-1BD7-45A6-B9EA-4A1C86B8EED1}"/>
              </a:ext>
            </a:extLst>
          </p:cNvPr>
          <p:cNvSpPr>
            <a:spLocks noGrp="1"/>
          </p:cNvSpPr>
          <p:nvPr>
            <p:ph type="title"/>
          </p:nvPr>
        </p:nvSpPr>
        <p:spPr/>
        <p:txBody>
          <a:bodyPr/>
          <a:lstStyle/>
          <a:p>
            <a:r>
              <a:rPr lang="zh-CN" altLang="en-US" dirty="0"/>
              <a:t>国内外</a:t>
            </a:r>
            <a:r>
              <a:rPr lang="zh-CN" altLang="en-US" dirty="0" smtClean="0"/>
              <a:t>研究</a:t>
            </a:r>
            <a:r>
              <a:rPr lang="zh-CN" altLang="en-US" dirty="0"/>
              <a:t>现状</a:t>
            </a:r>
          </a:p>
        </p:txBody>
      </p:sp>
    </p:spTree>
    <p:extLst>
      <p:ext uri="{BB962C8B-B14F-4D97-AF65-F5344CB8AC3E}">
        <p14:creationId xmlns:p14="http://schemas.microsoft.com/office/powerpoint/2010/main" val="116856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提出一套完整的物联网系统结构</a:t>
            </a:r>
            <a:r>
              <a:rPr lang="zh-CN" altLang="en-US" dirty="0" smtClean="0"/>
              <a:t>框架</a:t>
            </a:r>
            <a:endParaRPr lang="en-US" altLang="zh-CN" dirty="0" smtClean="0"/>
          </a:p>
          <a:p>
            <a:r>
              <a:rPr lang="zh-CN" altLang="en-US" dirty="0"/>
              <a:t>提出</a:t>
            </a:r>
            <a:r>
              <a:rPr lang="zh-CN" altLang="en-US" dirty="0" smtClean="0"/>
              <a:t>类</a:t>
            </a:r>
            <a:r>
              <a:rPr lang="zh-CN" altLang="en-US" dirty="0" smtClean="0"/>
              <a:t>自然语言编寻址方法给物设备唯一标识</a:t>
            </a:r>
            <a:endParaRPr lang="en-US" altLang="zh-CN" dirty="0" smtClean="0"/>
          </a:p>
          <a:p>
            <a:r>
              <a:rPr lang="zh-CN" altLang="en-US" dirty="0"/>
              <a:t>提出</a:t>
            </a:r>
            <a:r>
              <a:rPr lang="zh-CN" altLang="en-US" dirty="0" smtClean="0"/>
              <a:t>物功能表用于物设备表示方法</a:t>
            </a:r>
            <a:endParaRPr lang="en-US" altLang="zh-CN" dirty="0" smtClean="0"/>
          </a:p>
          <a:p>
            <a:r>
              <a:rPr lang="zh-CN" altLang="en-US" dirty="0"/>
              <a:t>提出物联网中间件</a:t>
            </a:r>
            <a:r>
              <a:rPr lang="zh-CN" altLang="en-US" dirty="0" smtClean="0"/>
              <a:t>“物关”</a:t>
            </a:r>
            <a:endParaRPr lang="en-US" altLang="zh-CN" dirty="0" smtClean="0"/>
          </a:p>
          <a:p>
            <a:r>
              <a:rPr lang="zh-CN" altLang="en-US" dirty="0" smtClean="0"/>
              <a:t>提出</a:t>
            </a:r>
            <a:r>
              <a:rPr lang="zh-CN" altLang="en-US" dirty="0" smtClean="0"/>
              <a:t>一种通信机制解决异构系统通信问题</a:t>
            </a:r>
            <a:endParaRPr lang="en-US" altLang="zh-CN" dirty="0" smtClean="0"/>
          </a:p>
        </p:txBody>
      </p:sp>
      <p:sp>
        <p:nvSpPr>
          <p:cNvPr id="3" name="标题 2"/>
          <p:cNvSpPr>
            <a:spLocks noGrp="1"/>
          </p:cNvSpPr>
          <p:nvPr>
            <p:ph type="title"/>
          </p:nvPr>
        </p:nvSpPr>
        <p:spPr/>
        <p:txBody>
          <a:bodyPr/>
          <a:lstStyle/>
          <a:p>
            <a:r>
              <a:rPr lang="zh-CN" altLang="en-US" dirty="0" smtClean="0"/>
              <a:t>解决方案</a:t>
            </a:r>
            <a:endParaRPr lang="zh-CN" altLang="en-US" dirty="0"/>
          </a:p>
        </p:txBody>
      </p:sp>
    </p:spTree>
    <p:extLst>
      <p:ext uri="{BB962C8B-B14F-4D97-AF65-F5344CB8AC3E}">
        <p14:creationId xmlns:p14="http://schemas.microsoft.com/office/powerpoint/2010/main" val="1753666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结构框架</a:t>
            </a:r>
            <a:endParaRPr lang="zh-CN" altLang="en-US" dirty="0"/>
          </a:p>
        </p:txBody>
      </p:sp>
      <p:sp>
        <p:nvSpPr>
          <p:cNvPr id="3" name="内容占位符 2"/>
          <p:cNvSpPr>
            <a:spLocks noGrp="1"/>
          </p:cNvSpPr>
          <p:nvPr>
            <p:ph sz="quarter" idx="10"/>
          </p:nvPr>
        </p:nvSpPr>
        <p:spPr/>
        <p:txBody>
          <a:bodyPr/>
          <a:lstStyle/>
          <a:p>
            <a:r>
              <a:rPr lang="zh-CN" altLang="en-US" dirty="0" smtClean="0"/>
              <a:t>服务器</a:t>
            </a:r>
            <a:r>
              <a:rPr lang="en-US" altLang="zh-CN" dirty="0" smtClean="0"/>
              <a:t>+</a:t>
            </a:r>
            <a:r>
              <a:rPr lang="zh-CN" altLang="en-US" dirty="0" smtClean="0"/>
              <a:t>物关</a:t>
            </a:r>
            <a:r>
              <a:rPr lang="en-US" altLang="zh-CN" dirty="0" smtClean="0"/>
              <a:t>+</a:t>
            </a:r>
            <a:r>
              <a:rPr lang="zh-CN" altLang="en-US" dirty="0" smtClean="0"/>
              <a:t>物设备</a:t>
            </a:r>
            <a:endParaRPr lang="en-US" altLang="zh-CN" dirty="0" smtClean="0"/>
          </a:p>
          <a:p>
            <a:endParaRPr lang="zh-CN" altLang="en-US" dirty="0"/>
          </a:p>
        </p:txBody>
      </p:sp>
      <p:pic>
        <p:nvPicPr>
          <p:cNvPr id="6" name="图片 5"/>
          <p:cNvPicPr>
            <a:picLocks noChangeAspect="1"/>
          </p:cNvPicPr>
          <p:nvPr/>
        </p:nvPicPr>
        <p:blipFill>
          <a:blip r:embed="rId2"/>
          <a:stretch>
            <a:fillRect/>
          </a:stretch>
        </p:blipFill>
        <p:spPr>
          <a:xfrm>
            <a:off x="494025" y="2156016"/>
            <a:ext cx="7134045" cy="4328456"/>
          </a:xfrm>
          <a:prstGeom prst="rect">
            <a:avLst/>
          </a:prstGeom>
        </p:spPr>
      </p:pic>
    </p:spTree>
    <p:extLst>
      <p:ext uri="{BB962C8B-B14F-4D97-AF65-F5344CB8AC3E}">
        <p14:creationId xmlns:p14="http://schemas.microsoft.com/office/powerpoint/2010/main" val="337562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3142</TotalTime>
  <Words>2303</Words>
  <Application>Microsoft Office PowerPoint</Application>
  <PresentationFormat>全屏显示(4:3)</PresentationFormat>
  <Paragraphs>386</Paragraphs>
  <Slides>60</Slides>
  <Notes>1</Notes>
  <HiddenSlides>1</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等线</vt:lpstr>
      <vt:lpstr>等线 Light</vt:lpstr>
      <vt:lpstr>微软雅黑</vt:lpstr>
      <vt:lpstr>Arial</vt:lpstr>
      <vt:lpstr>Calibri</vt:lpstr>
      <vt:lpstr>2016-VI主题-蓝</vt:lpstr>
      <vt:lpstr>一种基于类自然语言编寻址的物联网 互通机制研究 一种基于类自然语言的物联网 物接口机制研究</vt:lpstr>
      <vt:lpstr>PowerPoint 演示文稿</vt:lpstr>
      <vt:lpstr>一种基于类自然语言编寻址的物联网互通机制研究</vt:lpstr>
      <vt:lpstr>目录 Contents</vt:lpstr>
      <vt:lpstr>PowerPoint 演示文稿</vt:lpstr>
      <vt:lpstr>PowerPoint 演示文稿</vt:lpstr>
      <vt:lpstr>国内外研究现状</vt:lpstr>
      <vt:lpstr>解决方案</vt:lpstr>
      <vt:lpstr>结构框架</vt:lpstr>
      <vt:lpstr>类自然语言编寻址方法</vt:lpstr>
      <vt:lpstr>物功能表</vt:lpstr>
      <vt:lpstr>物关</vt:lpstr>
      <vt:lpstr>服务器</vt:lpstr>
      <vt:lpstr>通信流程图</vt:lpstr>
      <vt:lpstr>通信具体过程</vt:lpstr>
      <vt:lpstr>通信具体过程</vt:lpstr>
      <vt:lpstr>通信具体过程</vt:lpstr>
      <vt:lpstr>通信具体过程</vt:lpstr>
      <vt:lpstr>通信具体过程</vt:lpstr>
      <vt:lpstr>通信具体过程</vt:lpstr>
      <vt:lpstr>一种基于类自然语言的物联网物接口机制研究</vt:lpstr>
      <vt:lpstr>目录 Contents</vt:lpstr>
      <vt:lpstr>研究背景</vt:lpstr>
      <vt:lpstr>研究背景-相关技术</vt:lpstr>
      <vt:lpstr>物接口-物功能表</vt:lpstr>
      <vt:lpstr>物功能表设计</vt:lpstr>
      <vt:lpstr>物功能表设计</vt:lpstr>
      <vt:lpstr>物功能表-基本信息</vt:lpstr>
      <vt:lpstr>物功能表-服务信息</vt:lpstr>
      <vt:lpstr>物功能表-设备属性</vt:lpstr>
      <vt:lpstr>物功能表-拓展信息</vt:lpstr>
      <vt:lpstr>物关</vt:lpstr>
      <vt:lpstr>实现技术-Node.js</vt:lpstr>
      <vt:lpstr>物关-注册功能</vt:lpstr>
      <vt:lpstr>物关-添加物设备到物关</vt:lpstr>
      <vt:lpstr>物关-添加物设备到物关</vt:lpstr>
      <vt:lpstr>物关-物设备注册</vt:lpstr>
      <vt:lpstr>物关-物设备注册</vt:lpstr>
      <vt:lpstr>物关-物设备注册</vt:lpstr>
      <vt:lpstr>物关-物设备注册</vt:lpstr>
      <vt:lpstr>物关-通信处理</vt:lpstr>
      <vt:lpstr>物关-MD5校验</vt:lpstr>
      <vt:lpstr>物关-MD5校验</vt:lpstr>
      <vt:lpstr>物关-MD5校验</vt:lpstr>
      <vt:lpstr>物关-MD5校验</vt:lpstr>
      <vt:lpstr>物关-MD5校验</vt:lpstr>
      <vt:lpstr>物关-MD5校验</vt:lpstr>
      <vt:lpstr>应用实例与总结</vt:lpstr>
      <vt:lpstr>应用实例</vt:lpstr>
      <vt:lpstr>应用实例</vt:lpstr>
      <vt:lpstr>应用实例</vt:lpstr>
      <vt:lpstr>应用实例</vt:lpstr>
      <vt:lpstr>应用实例</vt:lpstr>
      <vt:lpstr>应用实例</vt:lpstr>
      <vt:lpstr>应用实例</vt:lpstr>
      <vt:lpstr>应用实例</vt:lpstr>
      <vt:lpstr>应用实例</vt:lpstr>
      <vt:lpstr>总结</vt:lpstr>
      <vt:lpstr>未来展望</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Windows 用户</cp:lastModifiedBy>
  <cp:revision>154</cp:revision>
  <dcterms:created xsi:type="dcterms:W3CDTF">2016-04-20T02:59:17Z</dcterms:created>
  <dcterms:modified xsi:type="dcterms:W3CDTF">2019-06-10T07:10:05Z</dcterms:modified>
</cp:coreProperties>
</file>